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6"/>
  </p:notesMasterIdLst>
  <p:sldIdLst>
    <p:sldId id="257" r:id="rId3"/>
    <p:sldId id="258" r:id="rId4"/>
    <p:sldId id="263" r:id="rId5"/>
    <p:sldId id="266" r:id="rId6"/>
    <p:sldId id="267" r:id="rId7"/>
    <p:sldId id="268" r:id="rId8"/>
    <p:sldId id="264" r:id="rId9"/>
    <p:sldId id="265" r:id="rId10"/>
    <p:sldId id="275" r:id="rId11"/>
    <p:sldId id="276" r:id="rId12"/>
    <p:sldId id="277" r:id="rId13"/>
    <p:sldId id="303" r:id="rId14"/>
    <p:sldId id="279" r:id="rId15"/>
    <p:sldId id="280" r:id="rId16"/>
    <p:sldId id="281" r:id="rId17"/>
    <p:sldId id="284" r:id="rId18"/>
    <p:sldId id="283" r:id="rId19"/>
    <p:sldId id="290" r:id="rId20"/>
    <p:sldId id="259" r:id="rId21"/>
    <p:sldId id="260" r:id="rId22"/>
    <p:sldId id="261" r:id="rId23"/>
    <p:sldId id="262" r:id="rId24"/>
    <p:sldId id="269" r:id="rId25"/>
    <p:sldId id="270" r:id="rId26"/>
    <p:sldId id="271" r:id="rId27"/>
    <p:sldId id="272" r:id="rId28"/>
    <p:sldId id="273" r:id="rId29"/>
    <p:sldId id="274" r:id="rId30"/>
    <p:sldId id="287" r:id="rId31"/>
    <p:sldId id="288" r:id="rId32"/>
    <p:sldId id="289" r:id="rId33"/>
    <p:sldId id="291" r:id="rId34"/>
    <p:sldId id="294" r:id="rId35"/>
    <p:sldId id="295" r:id="rId36"/>
    <p:sldId id="296" r:id="rId37"/>
    <p:sldId id="297" r:id="rId38"/>
    <p:sldId id="298" r:id="rId39"/>
    <p:sldId id="293" r:id="rId40"/>
    <p:sldId id="299" r:id="rId41"/>
    <p:sldId id="304" r:id="rId42"/>
    <p:sldId id="282" r:id="rId43"/>
    <p:sldId id="278" r:id="rId44"/>
    <p:sldId id="300" r:id="rId4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33"/>
    <a:srgbClr val="DDDDDD"/>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74" d="100"/>
          <a:sy n="74" d="100"/>
        </p:scale>
        <p:origin x="-1266" y="-90"/>
      </p:cViewPr>
      <p:guideLst>
        <p:guide orient="horz" pos="2160"/>
        <p:guide pos="2880"/>
      </p:guideLst>
    </p:cSldViewPr>
  </p:slideViewPr>
  <p:notesTextViewPr>
    <p:cViewPr>
      <p:scale>
        <a:sx n="1" d="1"/>
        <a:sy n="1" d="1"/>
      </p:scale>
      <p:origin x="0" y="0"/>
    </p:cViewPr>
  </p:notesTextViewPr>
  <p:sorterViewPr>
    <p:cViewPr>
      <p:scale>
        <a:sx n="100" d="100"/>
        <a:sy n="100" d="100"/>
      </p:scale>
      <p:origin x="0" y="81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44BC5CA-597E-45CF-B4F0-B256ADDA1521}" type="datetimeFigureOut">
              <a:rPr lang="en-US" smtClean="0"/>
              <a:t>10/7/2015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18C94A-01C9-4A8A-8451-6E041FFE21E5}" type="slidenum">
              <a:rPr lang="en-US" smtClean="0"/>
              <a:t>‹#›</a:t>
            </a:fld>
            <a:endParaRPr lang="en-US"/>
          </a:p>
        </p:txBody>
      </p:sp>
    </p:spTree>
    <p:extLst>
      <p:ext uri="{BB962C8B-B14F-4D97-AF65-F5344CB8AC3E}">
        <p14:creationId xmlns:p14="http://schemas.microsoft.com/office/powerpoint/2010/main" val="1228981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484">
              <a:defRPr/>
            </a:pPr>
            <a:r>
              <a:rPr lang="en-US" sz="1400" dirty="0"/>
              <a:t>Our Mission is to deliver accurate, timely, and reliable satellite observations and integrated products and to provide long-term stewardship for global environmental information in support of our Earth observation mission.  </a:t>
            </a:r>
          </a:p>
          <a:p>
            <a:pPr defTabSz="931484">
              <a:defRPr/>
            </a:pPr>
            <a:endParaRPr lang="en-US" dirty="0"/>
          </a:p>
          <a:p>
            <a:pPr defTabSz="931484">
              <a:defRPr/>
            </a:pPr>
            <a:r>
              <a:rPr lang="en-US" i="1" dirty="0" smtClean="0"/>
              <a:t>IMAGE</a:t>
            </a:r>
            <a:r>
              <a:rPr lang="en-US" i="1" dirty="0"/>
              <a:t>:  This imagery taken from </a:t>
            </a:r>
            <a:r>
              <a:rPr lang="en-US" i="1" dirty="0" smtClean="0"/>
              <a:t>the VIIRS instrument</a:t>
            </a:r>
            <a:r>
              <a:rPr lang="en-US" i="1" baseline="0" dirty="0" smtClean="0"/>
              <a:t> on </a:t>
            </a:r>
            <a:r>
              <a:rPr lang="en-US" i="1" dirty="0" smtClean="0"/>
              <a:t>NOAA/NASA Suomi</a:t>
            </a:r>
            <a:r>
              <a:rPr lang="en-US" i="1" baseline="0" dirty="0" smtClean="0"/>
              <a:t> NPP on August 3, 2015</a:t>
            </a:r>
            <a:r>
              <a:rPr lang="en-US" i="1" dirty="0" smtClean="0"/>
              <a:t>. </a:t>
            </a:r>
            <a:endParaRPr lang="en-US" i="1" dirty="0"/>
          </a:p>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713416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41850" cy="3481387"/>
          </a:xfrm>
        </p:spPr>
      </p:sp>
      <p:sp>
        <p:nvSpPr>
          <p:cNvPr id="3" name="Notes Placeholder 2"/>
          <p:cNvSpPr>
            <a:spLocks noGrp="1"/>
          </p:cNvSpPr>
          <p:nvPr>
            <p:ph type="body" idx="1"/>
          </p:nvPr>
        </p:nvSpPr>
        <p:spPr/>
        <p:txBody>
          <a:bodyPr/>
          <a:lstStyle/>
          <a:p>
            <a:r>
              <a:rPr lang="en-US" sz="1400" dirty="0"/>
              <a:t>For NOAA, space weather observations are a NESDIS responsibility while space weather forecasts and warnings are handled by the National Weather Service’s Space Weather Prediction Center. </a:t>
            </a:r>
          </a:p>
          <a:p>
            <a:endParaRPr lang="en-US" sz="1400" dirty="0"/>
          </a:p>
          <a:p>
            <a:r>
              <a:rPr lang="en-US" sz="1400" dirty="0"/>
              <a:t>We’re excited about space weather observations.  DSCOVR, a joint NOAA/NASA/DoD mission, is the United States’ first operational space weather mission providing data to NOAA’s Space Weather Prediction Center from L1.</a:t>
            </a:r>
          </a:p>
          <a:p>
            <a:endParaRPr lang="en-US" sz="1400" dirty="0"/>
          </a:p>
          <a:p>
            <a:r>
              <a:rPr lang="en-US" sz="1400" dirty="0"/>
              <a:t>NASA and other research assets continue to provide critical observations from L1 and elsewhere.</a:t>
            </a:r>
          </a:p>
          <a:p>
            <a:endParaRPr lang="en-US" sz="1400" dirty="0"/>
          </a:p>
          <a:p>
            <a:pPr defTabSz="911657">
              <a:defRPr/>
            </a:pPr>
            <a:r>
              <a:rPr lang="en-US" sz="1400" dirty="0"/>
              <a:t>DSCOVR will succeed NASA’s ACE mission in providing solar wind measurement continuity from the L1 orbit </a:t>
            </a:r>
          </a:p>
          <a:p>
            <a:endParaRPr lang="en-US" sz="1400" dirty="0"/>
          </a:p>
        </p:txBody>
      </p:sp>
      <p:sp>
        <p:nvSpPr>
          <p:cNvPr id="4" name="Slide Number Placeholder 3"/>
          <p:cNvSpPr>
            <a:spLocks noGrp="1"/>
          </p:cNvSpPr>
          <p:nvPr>
            <p:ph type="sldNum" sz="quarter" idx="10"/>
          </p:nvPr>
        </p:nvSpPr>
        <p:spPr/>
        <p:txBody>
          <a:bodyPr/>
          <a:lstStyle/>
          <a:p>
            <a:fld id="{7D6C9721-64D1-42E4-B05E-3CE5C550966B}"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31159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392721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6C9721-64D1-42E4-B05E-3CE5C550966B}"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709959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are looking forward to launching the next ocean altimetry mission, Jason-3, as soon as can be safely done. We will stay in close contact with our mission partners, EUMETSAT, CNES, and NASA, as we move forward.</a:t>
            </a:r>
          </a:p>
          <a:p>
            <a:endParaRPr lang="en-US" b="1" dirty="0"/>
          </a:p>
          <a:p>
            <a:r>
              <a:rPr lang="en-US" dirty="0"/>
              <a:t>Jason-2 continues to operate well and we recently completed an exchange of letters with the mission partners, to continue operating Jason-2 at least through the end of December 2017.</a:t>
            </a:r>
          </a:p>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239272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sng" dirty="0"/>
              <a:t>COSMIC-2</a:t>
            </a:r>
          </a:p>
          <a:p>
            <a:pPr marL="174693" indent="-174693">
              <a:buFont typeface="Arial" panose="020B0604020202020204" pitchFamily="34" charset="0"/>
              <a:buChar char="•"/>
            </a:pPr>
            <a:r>
              <a:rPr lang="en-US" sz="1100" dirty="0"/>
              <a:t>The first 6 COSMIC-2 satellites (focused on equatorial regions) are scheduled for </a:t>
            </a:r>
            <a:r>
              <a:rPr lang="en-US" sz="1100" u="sng" dirty="0"/>
              <a:t>launch in 2016</a:t>
            </a:r>
            <a:r>
              <a:rPr lang="en-US" sz="1100" dirty="0"/>
              <a:t>. The second 6 (expanded to mid-latitudes and polar regions) in FY18—the spacecraft are not yet funded.</a:t>
            </a:r>
          </a:p>
          <a:p>
            <a:pPr marL="174693" indent="-174693">
              <a:buFont typeface="Arial" panose="020B0604020202020204" pitchFamily="34" charset="0"/>
              <a:buChar char="•"/>
            </a:pPr>
            <a:r>
              <a:rPr lang="en-US" sz="1100" dirty="0"/>
              <a:t>Work by NASA, U.S. Air Force, and Taiwan to develop the first 6 satellites in the COSMIC-2 constellation is ongoing.</a:t>
            </a:r>
          </a:p>
          <a:p>
            <a:pPr marL="174693" indent="-174693">
              <a:buFont typeface="Arial" panose="020B0604020202020204" pitchFamily="34" charset="0"/>
              <a:buChar char="•"/>
            </a:pPr>
            <a:r>
              <a:rPr lang="en-US" sz="1100" dirty="0"/>
              <a:t>The ground system will also have the capability of ingesting RO data from foreign and commercial satellites.</a:t>
            </a:r>
          </a:p>
          <a:p>
            <a:pPr marL="174693" indent="-174693" defTabSz="931700">
              <a:buFont typeface="Arial" panose="020B0604020202020204" pitchFamily="34" charset="0"/>
              <a:buChar char="•"/>
              <a:defRPr/>
            </a:pPr>
            <a:r>
              <a:rPr lang="en-US" sz="1100" dirty="0"/>
              <a:t>COSMIC-2 is a cost effective means of obtaining global atmospheric temperature profiles; data currently used to determine high accuracy atmospheric temperatures at various altitudes that improve weather forecasts. The value of the data, as measured through </a:t>
            </a:r>
            <a:r>
              <a:rPr lang="en-US" sz="1100" dirty="0" err="1"/>
              <a:t>adjoint</a:t>
            </a:r>
            <a:r>
              <a:rPr lang="en-US" sz="1100" dirty="0"/>
              <a:t> studies, remains in the top 5 of all available data due to its non-biased quality, accuracy and depth. COSMIC 2 data have even lower latency than COSMIC 1 data.</a:t>
            </a:r>
          </a:p>
          <a:p>
            <a:pPr marL="171235" indent="-171235">
              <a:buFont typeface="Arial" panose="020B0604020202020204" pitchFamily="34" charset="0"/>
              <a:buChar char="•"/>
            </a:pPr>
            <a:r>
              <a:rPr lang="en-US" sz="1100" dirty="0"/>
              <a:t>COSMIC data is the best quality data of the range of GPSRO available in terms of its non-biased quality, accuracy and depth that the temperature and moisture data can be retrieved into the boundary layer compared to other GPSRO data.</a:t>
            </a:r>
          </a:p>
          <a:p>
            <a:pPr marL="171235" indent="-171235">
              <a:buFont typeface="Arial" panose="020B0604020202020204" pitchFamily="34" charset="0"/>
              <a:buChar char="•"/>
            </a:pPr>
            <a:r>
              <a:rPr lang="en-US" sz="1100" dirty="0"/>
              <a:t>COSMIC data helps make the radiance data from other satellites better by removing warm biases and also helps reduce the warm bias of aircraft data </a:t>
            </a:r>
          </a:p>
          <a:p>
            <a:pPr marL="171235" indent="-171235">
              <a:buFont typeface="Arial" panose="020B0604020202020204" pitchFamily="34" charset="0"/>
              <a:buChar char="•"/>
            </a:pPr>
            <a:r>
              <a:rPr lang="en-US" sz="1100" dirty="0"/>
              <a:t>COSMIC 2 data will be even better than COSMIC 1 data with lower latency. Still will feature all weather, day and night, no bias or drift</a:t>
            </a:r>
          </a:p>
          <a:p>
            <a:pPr defTabSz="931700">
              <a:defRPr/>
            </a:pPr>
            <a:endParaRPr lang="en-US" sz="1100" dirty="0"/>
          </a:p>
          <a:p>
            <a:pPr marL="0" lvl="1" defTabSz="931700">
              <a:defRPr/>
            </a:pPr>
            <a:r>
              <a:rPr lang="en-US" sz="1100" dirty="0"/>
              <a:t>Image: A comparison of sounding distribution over three hour periods between COSMIC and fully-implemented COSMIC-2. 8000-12,000 profiles per day using GPS and GALILEO sources. Average profile within 45 minutes. Full vertical profile—deeper into lower troposphere.</a:t>
            </a:r>
          </a:p>
        </p:txBody>
      </p:sp>
      <p:sp>
        <p:nvSpPr>
          <p:cNvPr id="4" name="Slide Number Placeholder 3"/>
          <p:cNvSpPr>
            <a:spLocks noGrp="1"/>
          </p:cNvSpPr>
          <p:nvPr>
            <p:ph type="sldNum" sz="quarter" idx="10"/>
          </p:nvPr>
        </p:nvSpPr>
        <p:spPr/>
        <p:txBody>
          <a:bodyPr/>
          <a:lstStyle/>
          <a:p>
            <a:fld id="{7D6C9721-64D1-42E4-B05E-3CE5C550966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84390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608">
              <a:defRPr/>
            </a:pPr>
            <a:r>
              <a:rPr lang="en-US" dirty="0" smtClean="0"/>
              <a:t>The </a:t>
            </a:r>
            <a:r>
              <a:rPr lang="en-US" dirty="0"/>
              <a:t>next generation of NOAA satellites will showcase vast  technological improvements.</a:t>
            </a:r>
          </a:p>
          <a:p>
            <a:pPr defTabSz="911608">
              <a:defRPr/>
            </a:pPr>
            <a:endParaRPr lang="en-US" dirty="0"/>
          </a:p>
          <a:p>
            <a:r>
              <a:rPr lang="en-US" dirty="0"/>
              <a:t>GOES-R will provide images of weather pattern and severe storms as frequently as every 30 seconds, which will contribute to more accurate and reliable weather forecasts and severe weather outlooks.    </a:t>
            </a:r>
          </a:p>
          <a:p>
            <a:endParaRPr lang="en-US" dirty="0"/>
          </a:p>
          <a:p>
            <a:r>
              <a:rPr lang="en-US" dirty="0"/>
              <a:t>3X more channels  - improves every product from current GOES imager and will offer new products for severe weather forecasting, fire and smoke monitoring, volcanic ash advisories and more.  </a:t>
            </a:r>
          </a:p>
          <a:p>
            <a:r>
              <a:rPr lang="en-US" dirty="0"/>
              <a:t>4X better resolution -  GOES-R will offer images with greater clarity</a:t>
            </a:r>
          </a:p>
          <a:p>
            <a:r>
              <a:rPr lang="en-US" dirty="0"/>
              <a:t>5X faster scans – GOES-R will provide images of weather pattern and severe storms as frequently as every 30 seconds, and can scan the entire full disk of the Earth 5x faster than before</a:t>
            </a:r>
          </a:p>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r>
              <a:rPr lang="en-US" dirty="0" smtClean="0">
                <a:solidFill>
                  <a:schemeClr val="tx1">
                    <a:lumMod val="50000"/>
                    <a:lumOff val="50000"/>
                  </a:schemeClr>
                </a:solidFill>
              </a:rPr>
              <a:t>For </a:t>
            </a:r>
            <a:r>
              <a:rPr lang="en-US" dirty="0">
                <a:solidFill>
                  <a:schemeClr val="tx1">
                    <a:lumMod val="50000"/>
                    <a:lumOff val="50000"/>
                  </a:schemeClr>
                </a:solidFill>
              </a:rPr>
              <a:t>a little more than a year now – and nearly 7,000 orbits – Suomi NPP has been our primary polar orbiting mission giving us a view of what JPSS will bring. </a:t>
            </a:r>
            <a:r>
              <a:rPr lang="en-US" dirty="0"/>
              <a:t>JPSS   will provide t</a:t>
            </a:r>
            <a:r>
              <a:rPr lang="en-US" dirty="0">
                <a:ea typeface="Calibri"/>
                <a:cs typeface="Calibri"/>
                <a:sym typeface="Calibri"/>
                <a:rtl val="0"/>
              </a:rPr>
              <a:t>he most critical data for numerical weather prediction to enable accurate 3-7 day ahead  forecasts; operational weather and environment satellite observations for Alaska and Polar Regions operational forecasting; and global coverage and unique day and night imaging capabilities. </a:t>
            </a:r>
          </a:p>
          <a:p>
            <a:pPr defTabSz="913185">
              <a:defRPr/>
            </a:pPr>
            <a:endParaRPr lang="en-US" dirty="0">
              <a:solidFill>
                <a:schemeClr val="tx1">
                  <a:lumMod val="50000"/>
                  <a:lumOff val="50000"/>
                </a:schemeClr>
              </a:solidFill>
            </a:endParaRPr>
          </a:p>
          <a:p>
            <a:pPr defTabSz="913185">
              <a:defRPr/>
            </a:pPr>
            <a:r>
              <a:rPr lang="en-US" dirty="0">
                <a:solidFill>
                  <a:schemeClr val="tx1">
                    <a:lumMod val="50000"/>
                    <a:lumOff val="50000"/>
                  </a:schemeClr>
                </a:solidFill>
              </a:rPr>
              <a:t>JPSS:  CrIS, ATMS and VIIRS, along with the OMPS, CERES instruments all show significant improvements in data collection over their legacy instruments.    </a:t>
            </a:r>
          </a:p>
          <a:p>
            <a:pPr defTabSz="913185">
              <a:defRPr/>
            </a:pPr>
            <a:endParaRPr lang="en-US" dirty="0">
              <a:ea typeface="Calibri"/>
              <a:cs typeface="Calibri"/>
              <a:sym typeface="Calibri"/>
              <a:rtl val="0"/>
            </a:endParaRPr>
          </a:p>
          <a:p>
            <a:r>
              <a:rPr lang="en-US" dirty="0"/>
              <a:t>Data/Data Distribution</a:t>
            </a:r>
          </a:p>
          <a:p>
            <a:pPr marL="165022" indent="-165022">
              <a:buFont typeface="Arial" panose="020B0604020202020204" pitchFamily="34" charset="0"/>
              <a:buChar char="•"/>
            </a:pPr>
            <a:r>
              <a:rPr lang="en-US" dirty="0"/>
              <a:t>With these instruments comes an increase in data—multiple terabytes daily. NOAA is working towards enterprise solutions beginning with common (enterprise) data distribution </a:t>
            </a:r>
          </a:p>
          <a:p>
            <a:pPr marL="165022" indent="-165022">
              <a:buFont typeface="Arial" panose="020B0604020202020204" pitchFamily="34" charset="0"/>
              <a:buChar char="•"/>
            </a:pPr>
            <a:r>
              <a:rPr lang="en-US" dirty="0"/>
              <a:t>The NOAA Data Extrapolation (NDE) project, which has been performing efficiently and reliably delivering and distribution real time Suomi-NPP data since September 2013.</a:t>
            </a:r>
          </a:p>
          <a:p>
            <a:endParaRPr lang="en-US" dirty="0" smtClean="0"/>
          </a:p>
          <a:p>
            <a:r>
              <a:rPr lang="en-US" i="1" dirty="0" smtClean="0"/>
              <a:t>(Note:  VIIRS</a:t>
            </a:r>
            <a:r>
              <a:rPr lang="en-US" i="1" baseline="0" dirty="0" smtClean="0"/>
              <a:t> nighttime image of March 2015 blizzard)</a:t>
            </a: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r>
              <a:rPr lang="en-US" dirty="0" smtClean="0">
                <a:solidFill>
                  <a:schemeClr val="tx1">
                    <a:lumMod val="50000"/>
                    <a:lumOff val="50000"/>
                  </a:schemeClr>
                </a:solidFill>
              </a:rPr>
              <a:t>For </a:t>
            </a:r>
            <a:r>
              <a:rPr lang="en-US" dirty="0">
                <a:solidFill>
                  <a:schemeClr val="tx1">
                    <a:lumMod val="50000"/>
                    <a:lumOff val="50000"/>
                  </a:schemeClr>
                </a:solidFill>
              </a:rPr>
              <a:t>a little more than a year now – and nearly 7,000 orbits – Suomi NPP has been our primary polar orbiting mission giving us a view of what JPSS will bring. </a:t>
            </a:r>
            <a:r>
              <a:rPr lang="en-US" dirty="0"/>
              <a:t>JPSS   will provide t</a:t>
            </a:r>
            <a:r>
              <a:rPr lang="en-US" dirty="0">
                <a:ea typeface="Calibri"/>
                <a:cs typeface="Calibri"/>
                <a:sym typeface="Calibri"/>
                <a:rtl val="0"/>
              </a:rPr>
              <a:t>he most critical data for numerical weather prediction to enable accurate 3-7 day ahead  forecasts; operational weather and environment satellite observations for Alaska and Polar Regions operational forecasting; and global coverage and unique day and night imaging capabilities. </a:t>
            </a:r>
          </a:p>
          <a:p>
            <a:pPr defTabSz="913185">
              <a:defRPr/>
            </a:pPr>
            <a:endParaRPr lang="en-US" dirty="0">
              <a:solidFill>
                <a:schemeClr val="tx1">
                  <a:lumMod val="50000"/>
                  <a:lumOff val="50000"/>
                </a:schemeClr>
              </a:solidFill>
            </a:endParaRPr>
          </a:p>
          <a:p>
            <a:pPr defTabSz="913185">
              <a:defRPr/>
            </a:pPr>
            <a:r>
              <a:rPr lang="en-US" dirty="0">
                <a:solidFill>
                  <a:schemeClr val="tx1">
                    <a:lumMod val="50000"/>
                    <a:lumOff val="50000"/>
                  </a:schemeClr>
                </a:solidFill>
              </a:rPr>
              <a:t>JPSS:  CrIS, ATMS and VIIRS, along with the OMPS, CERES instruments all show significant improvements in data collection over their legacy instruments.    </a:t>
            </a:r>
          </a:p>
          <a:p>
            <a:pPr defTabSz="913185">
              <a:defRPr/>
            </a:pPr>
            <a:endParaRPr lang="en-US" dirty="0">
              <a:ea typeface="Calibri"/>
              <a:cs typeface="Calibri"/>
              <a:sym typeface="Calibri"/>
              <a:rtl val="0"/>
            </a:endParaRPr>
          </a:p>
          <a:p>
            <a:r>
              <a:rPr lang="en-US" dirty="0"/>
              <a:t>Data/Data Distribution</a:t>
            </a:r>
          </a:p>
          <a:p>
            <a:pPr marL="165022" indent="-165022">
              <a:buFont typeface="Arial" panose="020B0604020202020204" pitchFamily="34" charset="0"/>
              <a:buChar char="•"/>
            </a:pPr>
            <a:r>
              <a:rPr lang="en-US" dirty="0"/>
              <a:t>With these instruments comes an increase in data—multiple terabytes daily. NOAA is working towards enterprise solutions beginning with common (enterprise) data distribution </a:t>
            </a:r>
          </a:p>
          <a:p>
            <a:pPr marL="165022" indent="-165022">
              <a:buFont typeface="Arial" panose="020B0604020202020204" pitchFamily="34" charset="0"/>
              <a:buChar char="•"/>
            </a:pPr>
            <a:r>
              <a:rPr lang="en-US" dirty="0"/>
              <a:t>The NOAA Data Extrapolation (NDE) project, which has been performing efficiently and reliably delivering and distribution real time Suomi-NPP data since September 2013.</a:t>
            </a:r>
          </a:p>
          <a:p>
            <a:endParaRPr lang="en-US" dirty="0" smtClean="0"/>
          </a:p>
          <a:p>
            <a:r>
              <a:rPr lang="en-US" i="1" dirty="0" smtClean="0"/>
              <a:t>(Note:  VIIRS</a:t>
            </a:r>
            <a:r>
              <a:rPr lang="en-US" i="1" baseline="0" dirty="0" smtClean="0"/>
              <a:t> nighttime image of March 2015 blizzard)</a:t>
            </a: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r>
              <a:rPr lang="en-US" b="1" dirty="0" smtClean="0">
                <a:solidFill>
                  <a:schemeClr val="tx1">
                    <a:lumMod val="50000"/>
                    <a:lumOff val="50000"/>
                  </a:schemeClr>
                </a:solidFill>
              </a:rPr>
              <a:t>NOAA is</a:t>
            </a:r>
            <a:r>
              <a:rPr lang="en-US" b="1" baseline="0" dirty="0" smtClean="0">
                <a:solidFill>
                  <a:schemeClr val="tx1">
                    <a:lumMod val="50000"/>
                    <a:lumOff val="50000"/>
                  </a:schemeClr>
                </a:solidFill>
              </a:rPr>
              <a:t> looking forward to concluding the Joint Polar System agreement with EUMETSAT later this year.</a:t>
            </a:r>
            <a:endParaRPr lang="en-US" b="1" dirty="0" smtClean="0">
              <a:solidFill>
                <a:schemeClr val="tx1">
                  <a:lumMod val="50000"/>
                  <a:lumOff val="50000"/>
                </a:schemeClr>
              </a:solidFill>
            </a:endParaRPr>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6152">
              <a:spcBef>
                <a:spcPct val="50000"/>
              </a:spcBef>
              <a:defRPr/>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2D311-E912-4DCA-B8DB-7B46BEAEDB25}" type="slidenum">
              <a:rPr lang="en-US" smtClean="0">
                <a:solidFill>
                  <a:prstClr val="black"/>
                </a:solidFill>
              </a:rPr>
              <a:pPr fontAlgn="base">
                <a:spcBef>
                  <a:spcPct val="0"/>
                </a:spcBef>
                <a:spcAft>
                  <a:spcPct val="0"/>
                </a:spcAft>
                <a:defRPr/>
              </a:pPr>
              <a:t>33</a:t>
            </a:fld>
            <a:endParaRPr lang="en-US" dirty="0" smtClean="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6152">
              <a:spcBef>
                <a:spcPct val="50000"/>
              </a:spcBef>
              <a:defRPr/>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2D311-E912-4DCA-B8DB-7B46BEAEDB25}" type="slidenum">
              <a:rPr lang="en-US" smtClean="0">
                <a:solidFill>
                  <a:prstClr val="black"/>
                </a:solidFill>
              </a:rPr>
              <a:pPr fontAlgn="base">
                <a:spcBef>
                  <a:spcPct val="0"/>
                </a:spcBef>
                <a:spcAft>
                  <a:spcPct val="0"/>
                </a:spcAft>
                <a:defRPr/>
              </a:pPr>
              <a:t>34</a:t>
            </a:fld>
            <a:endParaRPr lang="en-US" dirty="0" smtClean="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6152">
              <a:spcBef>
                <a:spcPct val="50000"/>
              </a:spcBef>
              <a:defRPr/>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2D311-E912-4DCA-B8DB-7B46BEAEDB25}" type="slidenum">
              <a:rPr lang="en-US" smtClean="0">
                <a:solidFill>
                  <a:prstClr val="black"/>
                </a:solidFill>
              </a:rPr>
              <a:pPr fontAlgn="base">
                <a:spcBef>
                  <a:spcPct val="0"/>
                </a:spcBef>
                <a:spcAft>
                  <a:spcPct val="0"/>
                </a:spcAft>
                <a:defRPr/>
              </a:pPr>
              <a:t>35</a:t>
            </a:fld>
            <a:endParaRPr lang="en-US" dirty="0" smtClean="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6C9721-64D1-42E4-B05E-3CE5C550966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41791580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6C9721-64D1-42E4-B05E-3CE5C550966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179158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36152">
              <a:spcBef>
                <a:spcPct val="50000"/>
              </a:spcBef>
              <a:defRPr/>
            </a:pPr>
            <a:endParaRPr lang="en-US"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2D311-E912-4DCA-B8DB-7B46BEAEDB25}" type="slidenum">
              <a:rPr lang="en-US" smtClean="0">
                <a:solidFill>
                  <a:prstClr val="black"/>
                </a:solidFill>
              </a:rPr>
              <a:pPr fontAlgn="base">
                <a:spcBef>
                  <a:spcPct val="0"/>
                </a:spcBef>
                <a:spcAft>
                  <a:spcPct val="0"/>
                </a:spcAft>
                <a:defRPr/>
              </a:pPr>
              <a:t>38</a:t>
            </a:fld>
            <a:endParaRPr lang="en-US" dirty="0" smtClean="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making sure that our organization is positioned</a:t>
            </a:r>
            <a:r>
              <a:rPr lang="en-US" baseline="0" dirty="0" smtClean="0"/>
              <a:t> to succeed over the next decades, and to do that, we’ve reorganized some of our offices. These new/changed offices allow us to bring in some additional expertise and to realize organizational efficiencies. One example is the National Centers for Environmental Information, whose logo you see here – we’ve combined the executive functions of our three data centers (National Climatic Data Center, National Geophysical Data Center, National Oceanographic Data Center) into NCEI.</a:t>
            </a:r>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382283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185">
              <a:defRPr/>
            </a:pPr>
            <a:endParaRPr lang="en-US" i="1"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40498080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0090" y="4411272"/>
            <a:ext cx="5600710" cy="4677613"/>
          </a:xfrm>
        </p:spPr>
        <p:txBody>
          <a:bodyPr/>
          <a:lstStyle/>
          <a:p>
            <a:r>
              <a:rPr lang="en-US" sz="1400" b="1" dirty="0"/>
              <a:t>We are looking at ways to improve our product development and distribution.  </a:t>
            </a:r>
          </a:p>
          <a:p>
            <a:endParaRPr lang="en-US" sz="1400" dirty="0"/>
          </a:p>
          <a:p>
            <a:r>
              <a:rPr lang="en-US" sz="1400" dirty="0"/>
              <a:t>Recently, we </a:t>
            </a:r>
            <a:r>
              <a:rPr lang="en-US" sz="1400" b="1" dirty="0"/>
              <a:t>integrated the three National Data Centers into the new National Center for Environmental Information - NCEI </a:t>
            </a:r>
            <a:r>
              <a:rPr lang="en-US" sz="1400" dirty="0"/>
              <a:t>– structure. </a:t>
            </a:r>
          </a:p>
          <a:p>
            <a:pPr marL="171210" indent="-171210">
              <a:buFont typeface="Arial" panose="020B0604020202020204" pitchFamily="34" charset="0"/>
              <a:buChar char="•"/>
            </a:pPr>
            <a:r>
              <a:rPr lang="en-US" sz="1400" dirty="0"/>
              <a:t>By using consistent data stewardship tools and practices across all science disciplines and by forging an improved data management team, users will see an improvement in the overall value of our environmental data archives. </a:t>
            </a:r>
          </a:p>
          <a:p>
            <a:pPr marL="171210" indent="-171210">
              <a:buFont typeface="Arial" panose="020B0604020202020204" pitchFamily="34" charset="0"/>
              <a:buChar char="•"/>
            </a:pPr>
            <a:r>
              <a:rPr lang="en-US" sz="1400" dirty="0"/>
              <a:t>The transition to NCEI will take time, with the final integration anticipated beyond 2020. </a:t>
            </a:r>
          </a:p>
          <a:p>
            <a:pPr marL="171210" indent="-171210">
              <a:buFont typeface="Arial" panose="020B0604020202020204" pitchFamily="34" charset="0"/>
              <a:buChar char="•"/>
            </a:pPr>
            <a:r>
              <a:rPr lang="en-US" sz="1400" dirty="0"/>
              <a:t>An overriding principle throughout the formation of NCEI is transparency to our users and commitment to continuing to provide the geophysical, oceans, coastal, weather and climate data users have come to rely on.  </a:t>
            </a:r>
          </a:p>
          <a:p>
            <a:endParaRPr lang="en-US" sz="1400" dirty="0"/>
          </a:p>
          <a:p>
            <a:r>
              <a:rPr lang="en-US" sz="1400" dirty="0"/>
              <a:t>In addition, we are working to integrate STAR and the Centers with the rest of NESDIS for product development and distribution.  </a:t>
            </a:r>
          </a:p>
          <a:p>
            <a:endParaRPr lang="en-US" sz="1400" dirty="0"/>
          </a:p>
          <a:p>
            <a:r>
              <a:rPr lang="en-US" sz="1400" dirty="0"/>
              <a:t>We are also exploring some non-traditional models for distributing our data.</a:t>
            </a:r>
          </a:p>
        </p:txBody>
      </p:sp>
      <p:sp>
        <p:nvSpPr>
          <p:cNvPr id="4" name="Slide Number Placeholder 3"/>
          <p:cNvSpPr>
            <a:spLocks noGrp="1"/>
          </p:cNvSpPr>
          <p:nvPr>
            <p:ph type="sldNum" sz="quarter" idx="10"/>
          </p:nvPr>
        </p:nvSpPr>
        <p:spPr/>
        <p:txBody>
          <a:bodyPr/>
          <a:lstStyle/>
          <a:p>
            <a:fld id="{7D6C9721-64D1-42E4-B05E-3CE5C550966B}"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55705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67E3D-6857-4DA9-8A7B-18DD7F75B67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788655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pic>
        <p:nvPicPr>
          <p:cNvPr id="9" name="Picture 2" descr="C:\Users\Derek.Hanson\Desktop\TRUE.daily.20150803.color.bbox=73.125,-28.125,22.5,33.75.half_re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a:off x="1"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449317" y="2695652"/>
            <a:ext cx="8702566" cy="160020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prstClr val="white"/>
              </a:solidFill>
              <a:latin typeface="Verdana" panose="020B0604030504040204" pitchFamily="34" charset="0"/>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883" y="2286000"/>
            <a:ext cx="1947038" cy="2286000"/>
          </a:xfrm>
          <a:prstGeom prst="rect">
            <a:avLst/>
          </a:prstGeom>
          <a:ln>
            <a:noFill/>
          </a:ln>
          <a:effectLst>
            <a:outerShdw blurRad="292100" dist="139700" dir="2700000" algn="tl" rotWithShape="0">
              <a:srgbClr val="333333">
                <a:alpha val="65000"/>
              </a:srgbClr>
            </a:outerShdw>
          </a:effectLst>
          <a:scene3d>
            <a:camera prst="perspectiveFront"/>
            <a:lightRig rig="threePt" dir="t"/>
          </a:scene3d>
        </p:spPr>
      </p:pic>
      <p:sp>
        <p:nvSpPr>
          <p:cNvPr id="2" name="Title 1"/>
          <p:cNvSpPr>
            <a:spLocks noGrp="1"/>
          </p:cNvSpPr>
          <p:nvPr>
            <p:ph type="ctrTitle"/>
          </p:nvPr>
        </p:nvSpPr>
        <p:spPr>
          <a:xfrm>
            <a:off x="1219200" y="2693987"/>
            <a:ext cx="7772400" cy="1470025"/>
          </a:xfrm>
        </p:spPr>
        <p:txBody>
          <a:bodyPr/>
          <a:lstStyle/>
          <a:p>
            <a:r>
              <a:rPr lang="en-US" smtClean="0"/>
              <a:t>Click to edit Master title style</a:t>
            </a:r>
            <a:endParaRPr lang="en-US"/>
          </a:p>
        </p:txBody>
      </p:sp>
      <p:pic>
        <p:nvPicPr>
          <p:cNvPr id="10" name="Picture 6" descr="http://coast.noaa.gov/czm/landconservation/media/noaalogo.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940540" y="4648200"/>
            <a:ext cx="1841846" cy="1828800"/>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3032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12355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166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3724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5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108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79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6344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807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992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7697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24204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1839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283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46AD94-6C3A-B946-A224-92F52E224171}"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2714A5-1229-4647-B0D8-F7E1A6513B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9638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181572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23306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23860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948032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smtClean="0">
                <a:solidFill>
                  <a:prstClr val="black">
                    <a:tint val="75000"/>
                  </a:prstClr>
                </a:solidFill>
              </a:rPr>
              <a:pPr/>
              <a:t>10/7/2015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9596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0674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5031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870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63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1494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08949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46D1C6F3-1B7C-4BDC-8CB5-92C777EB521F}" type="datetimeFigureOut">
              <a:rPr lang="en-US">
                <a:solidFill>
                  <a:prstClr val="black"/>
                </a:solidFill>
              </a:rPr>
              <a:pPr/>
              <a:t>10/7/2015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87A602E-093B-49B7-A0B2-8AF0176273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863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152401" y="6389971"/>
            <a:ext cx="9906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defRPr>
            </a:lvl1pPr>
          </a:lstStyle>
          <a:p>
            <a:r>
              <a:rPr lang="en-US" dirty="0" smtClean="0">
                <a:solidFill>
                  <a:prstClr val="black">
                    <a:tint val="75000"/>
                  </a:prstClr>
                </a:solidFill>
              </a:rPr>
              <a:t>Slide </a:t>
            </a:r>
            <a:fld id="{287A602E-093B-49B7-A0B2-8AF0176273D2}"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26157"/>
            <a:ext cx="9144000" cy="1371600"/>
          </a:xfrm>
          <a:prstGeom prst="rect">
            <a:avLst/>
          </a:prstGeom>
          <a:gradFill>
            <a:gsLst>
              <a:gs pos="0">
                <a:srgbClr val="7A8C5C">
                  <a:alpha val="75000"/>
                </a:srgbClr>
              </a:gs>
              <a:gs pos="80000">
                <a:srgbClr val="779553">
                  <a:alpha val="51000"/>
                </a:srgbClr>
              </a:gs>
              <a:gs pos="100000">
                <a:srgbClr val="669900">
                  <a:alpha val="31000"/>
                </a:srgbClr>
              </a:gs>
            </a:gsLst>
          </a:grad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solidFill>
                <a:prstClr val="white"/>
              </a:solidFill>
              <a:latin typeface="Verdana" panose="020B0604030504040204" pitchFamily="34" charset="0"/>
            </a:endParaRP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0" y="-26157"/>
            <a:ext cx="1524000" cy="1789316"/>
          </a:xfrm>
          <a:prstGeom prst="rect">
            <a:avLst/>
          </a:prstGeom>
          <a:ln>
            <a:noFill/>
          </a:ln>
          <a:effectLst>
            <a:outerShdw blurRad="292100" dist="139700" dir="2700000" algn="tl" rotWithShape="0">
              <a:srgbClr val="333333">
                <a:alpha val="65000"/>
              </a:srgbClr>
            </a:outerShdw>
          </a:effectLst>
          <a:scene3d>
            <a:camera prst="perspectiveFront"/>
            <a:lightRig rig="threePt" dir="t"/>
          </a:scene3d>
        </p:spPr>
      </p:pic>
      <p:sp>
        <p:nvSpPr>
          <p:cNvPr id="2" name="Title Placeholder 1"/>
          <p:cNvSpPr>
            <a:spLocks noGrp="1"/>
          </p:cNvSpPr>
          <p:nvPr>
            <p:ph type="title"/>
          </p:nvPr>
        </p:nvSpPr>
        <p:spPr>
          <a:xfrm>
            <a:off x="1219200" y="88143"/>
            <a:ext cx="76200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pic>
        <p:nvPicPr>
          <p:cNvPr id="9" name="Picture 6" descr="http://coast.noaa.gov/czm/landconservation/media/noaalogo.jp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8402497" y="6126903"/>
            <a:ext cx="705186" cy="700191"/>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245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Verdana" panose="020B060403050404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18">
            <a:extLst>
              <a:ext uri="{28A0092B-C50C-407E-A947-70E740481C1C}">
                <a14:useLocalDpi xmlns:a14="http://schemas.microsoft.com/office/drawing/2010/main" val="0"/>
              </a:ext>
            </a:extLst>
          </a:blip>
          <a:srcRect l="6584" t="10269" r="6586" b="79462"/>
          <a:stretch/>
        </p:blipFill>
        <p:spPr>
          <a:xfrm>
            <a:off x="-11876" y="0"/>
            <a:ext cx="9155875" cy="355005"/>
          </a:xfrm>
          <a:prstGeom prst="rect">
            <a:avLst/>
          </a:prstGeom>
        </p:spPr>
      </p:pic>
      <p:sp>
        <p:nvSpPr>
          <p:cNvPr id="7" name="Rectangle 6"/>
          <p:cNvSpPr/>
          <p:nvPr/>
        </p:nvSpPr>
        <p:spPr>
          <a:xfrm>
            <a:off x="0" y="1547219"/>
            <a:ext cx="9144000" cy="5043589"/>
          </a:xfrm>
          <a:prstGeom prst="rect">
            <a:avLst/>
          </a:prstGeom>
          <a:solidFill>
            <a:schemeClr val="bg1">
              <a:lumMod val="8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8" name="Rectangle 7"/>
          <p:cNvSpPr/>
          <p:nvPr userDrawn="1"/>
        </p:nvSpPr>
        <p:spPr>
          <a:xfrm>
            <a:off x="0" y="421573"/>
            <a:ext cx="9144000" cy="1050970"/>
          </a:xfrm>
          <a:prstGeom prst="rect">
            <a:avLst/>
          </a:prstGeom>
          <a:solidFill>
            <a:schemeClr val="bg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2" name="Title Placeholder 1"/>
          <p:cNvSpPr>
            <a:spLocks noGrp="1"/>
          </p:cNvSpPr>
          <p:nvPr>
            <p:ph type="title"/>
          </p:nvPr>
        </p:nvSpPr>
        <p:spPr>
          <a:xfrm>
            <a:off x="457200" y="322142"/>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B46AD94-6C3A-B946-A224-92F52E224171}" type="datetimeFigureOut">
              <a:rPr lang="en-US" smtClean="0">
                <a:solidFill>
                  <a:prstClr val="black">
                    <a:tint val="75000"/>
                  </a:prstClr>
                </a:solidFill>
              </a:rPr>
              <a:pPr defTabSz="457200"/>
              <a:t>10/7/2015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0A2714A5-1229-4647-B0D8-F7E1A6513B92}" type="slidenum">
              <a:rPr lang="en-US" smtClean="0">
                <a:solidFill>
                  <a:prstClr val="black">
                    <a:tint val="75000"/>
                  </a:prstClr>
                </a:solidFill>
              </a:rPr>
              <a:pPr defTabSz="457200"/>
              <a:t>‹#›</a:t>
            </a:fld>
            <a:endParaRPr lang="en-US">
              <a:solidFill>
                <a:prstClr val="black">
                  <a:tint val="75000"/>
                </a:prstClr>
              </a:solidFill>
            </a:endParaRPr>
          </a:p>
        </p:txBody>
      </p:sp>
      <p:sp>
        <p:nvSpPr>
          <p:cNvPr id="10" name="Slide Number Placeholder 1"/>
          <p:cNvSpPr txBox="1">
            <a:spLocks/>
          </p:cNvSpPr>
          <p:nvPr/>
        </p:nvSpPr>
        <p:spPr>
          <a:xfrm>
            <a:off x="8001000" y="6543675"/>
            <a:ext cx="1082332" cy="244475"/>
          </a:xfrm>
          <a:prstGeom prst="rect">
            <a:avLst/>
          </a:prstGeom>
        </p:spPr>
        <p:txBody>
          <a:bodyP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F22BA6-8700-4F45-9169-6D48D69520B7}" type="slidenum">
              <a:rPr lang="en-US" smtClean="0">
                <a:solidFill>
                  <a:prstClr val="black">
                    <a:lumMod val="65000"/>
                  </a:prstClr>
                </a:solidFill>
              </a:rPr>
              <a:pPr/>
              <a:t>‹#›</a:t>
            </a:fld>
            <a:endParaRPr lang="en-US" dirty="0" smtClean="0">
              <a:solidFill>
                <a:prstClr val="black">
                  <a:lumMod val="65000"/>
                </a:prstClr>
              </a:solidFill>
            </a:endParaRPr>
          </a:p>
        </p:txBody>
      </p:sp>
      <p:pic>
        <p:nvPicPr>
          <p:cNvPr id="11" name="Picture 10" descr="earthimage-5.png"/>
          <p:cNvPicPr>
            <a:picLocks noChangeAspect="1"/>
          </p:cNvPicPr>
          <p:nvPr/>
        </p:nvPicPr>
        <p:blipFill>
          <a:blip r:embed="rId19"/>
          <a:srcRect t="19037" b="75647"/>
          <a:stretch>
            <a:fillRect/>
          </a:stretch>
        </p:blipFill>
        <p:spPr>
          <a:xfrm>
            <a:off x="0" y="0"/>
            <a:ext cx="9144000" cy="355005"/>
          </a:xfrm>
          <a:prstGeom prst="rect">
            <a:avLst/>
          </a:prstGeom>
        </p:spPr>
      </p:pic>
    </p:spTree>
    <p:extLst>
      <p:ext uri="{BB962C8B-B14F-4D97-AF65-F5344CB8AC3E}">
        <p14:creationId xmlns:p14="http://schemas.microsoft.com/office/powerpoint/2010/main" val="2677771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9" r:id="rId16"/>
  </p:sldLayoutIdLst>
  <p:txStyles>
    <p:title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15.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png"/><Relationship Id="rId39" Type="http://schemas.openxmlformats.org/officeDocument/2006/relationships/image" Target="../media/image64.png"/><Relationship Id="rId21" Type="http://schemas.openxmlformats.org/officeDocument/2006/relationships/image" Target="../media/image46.png"/><Relationship Id="rId34" Type="http://schemas.openxmlformats.org/officeDocument/2006/relationships/image" Target="../media/image59.png"/><Relationship Id="rId42" Type="http://schemas.openxmlformats.org/officeDocument/2006/relationships/image" Target="../media/image67.png"/><Relationship Id="rId47" Type="http://schemas.openxmlformats.org/officeDocument/2006/relationships/image" Target="../media/image72.png"/><Relationship Id="rId50" Type="http://schemas.openxmlformats.org/officeDocument/2006/relationships/image" Target="../media/image75.png"/><Relationship Id="rId55" Type="http://schemas.openxmlformats.org/officeDocument/2006/relationships/image" Target="../media/image80.png"/><Relationship Id="rId63" Type="http://schemas.openxmlformats.org/officeDocument/2006/relationships/image" Target="../media/image88.png"/><Relationship Id="rId68" Type="http://schemas.openxmlformats.org/officeDocument/2006/relationships/image" Target="../media/image93.png"/><Relationship Id="rId7" Type="http://schemas.openxmlformats.org/officeDocument/2006/relationships/image" Target="../media/image32.png"/><Relationship Id="rId71" Type="http://schemas.openxmlformats.org/officeDocument/2006/relationships/image" Target="../media/image96.png"/><Relationship Id="rId2" Type="http://schemas.openxmlformats.org/officeDocument/2006/relationships/notesSlide" Target="../notesSlides/notesSlide26.xml"/><Relationship Id="rId16" Type="http://schemas.openxmlformats.org/officeDocument/2006/relationships/image" Target="../media/image41.png"/><Relationship Id="rId29" Type="http://schemas.openxmlformats.org/officeDocument/2006/relationships/image" Target="../media/image54.png"/><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jpeg"/><Relationship Id="rId32" Type="http://schemas.openxmlformats.org/officeDocument/2006/relationships/image" Target="../media/image57.png"/><Relationship Id="rId37" Type="http://schemas.openxmlformats.org/officeDocument/2006/relationships/image" Target="../media/image62.png"/><Relationship Id="rId40" Type="http://schemas.openxmlformats.org/officeDocument/2006/relationships/image" Target="../media/image65.png"/><Relationship Id="rId45" Type="http://schemas.openxmlformats.org/officeDocument/2006/relationships/image" Target="../media/image70.png"/><Relationship Id="rId53" Type="http://schemas.openxmlformats.org/officeDocument/2006/relationships/image" Target="../media/image78.png"/><Relationship Id="rId58" Type="http://schemas.openxmlformats.org/officeDocument/2006/relationships/image" Target="../media/image83.png"/><Relationship Id="rId66" Type="http://schemas.openxmlformats.org/officeDocument/2006/relationships/image" Target="../media/image91.png"/><Relationship Id="rId5" Type="http://schemas.openxmlformats.org/officeDocument/2006/relationships/image" Target="../media/image15.jpeg"/><Relationship Id="rId15" Type="http://schemas.openxmlformats.org/officeDocument/2006/relationships/image" Target="../media/image40.png"/><Relationship Id="rId23" Type="http://schemas.openxmlformats.org/officeDocument/2006/relationships/image" Target="../media/image48.png"/><Relationship Id="rId28" Type="http://schemas.openxmlformats.org/officeDocument/2006/relationships/image" Target="../media/image53.png"/><Relationship Id="rId36" Type="http://schemas.openxmlformats.org/officeDocument/2006/relationships/image" Target="../media/image61.png"/><Relationship Id="rId49" Type="http://schemas.openxmlformats.org/officeDocument/2006/relationships/image" Target="../media/image74.png"/><Relationship Id="rId57" Type="http://schemas.openxmlformats.org/officeDocument/2006/relationships/image" Target="../media/image82.png"/><Relationship Id="rId61" Type="http://schemas.openxmlformats.org/officeDocument/2006/relationships/image" Target="../media/image86.png"/><Relationship Id="rId10" Type="http://schemas.openxmlformats.org/officeDocument/2006/relationships/image" Target="../media/image35.png"/><Relationship Id="rId19" Type="http://schemas.openxmlformats.org/officeDocument/2006/relationships/image" Target="../media/image44.png"/><Relationship Id="rId31" Type="http://schemas.openxmlformats.org/officeDocument/2006/relationships/image" Target="../media/image56.png"/><Relationship Id="rId44" Type="http://schemas.openxmlformats.org/officeDocument/2006/relationships/image" Target="../media/image69.png"/><Relationship Id="rId52" Type="http://schemas.openxmlformats.org/officeDocument/2006/relationships/image" Target="../media/image77.png"/><Relationship Id="rId60" Type="http://schemas.openxmlformats.org/officeDocument/2006/relationships/image" Target="../media/image85.png"/><Relationship Id="rId65" Type="http://schemas.openxmlformats.org/officeDocument/2006/relationships/image" Target="../media/image90.png"/><Relationship Id="rId4" Type="http://schemas.openxmlformats.org/officeDocument/2006/relationships/image" Target="../media/image30.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png"/><Relationship Id="rId35" Type="http://schemas.openxmlformats.org/officeDocument/2006/relationships/image" Target="../media/image60.png"/><Relationship Id="rId43" Type="http://schemas.openxmlformats.org/officeDocument/2006/relationships/image" Target="../media/image68.png"/><Relationship Id="rId48" Type="http://schemas.openxmlformats.org/officeDocument/2006/relationships/image" Target="../media/image73.png"/><Relationship Id="rId56" Type="http://schemas.openxmlformats.org/officeDocument/2006/relationships/image" Target="../media/image81.png"/><Relationship Id="rId64" Type="http://schemas.openxmlformats.org/officeDocument/2006/relationships/image" Target="../media/image89.png"/><Relationship Id="rId69" Type="http://schemas.openxmlformats.org/officeDocument/2006/relationships/image" Target="../media/image94.png"/><Relationship Id="rId8" Type="http://schemas.openxmlformats.org/officeDocument/2006/relationships/image" Target="../media/image33.png"/><Relationship Id="rId51" Type="http://schemas.openxmlformats.org/officeDocument/2006/relationships/image" Target="../media/image76.png"/><Relationship Id="rId3" Type="http://schemas.openxmlformats.org/officeDocument/2006/relationships/image" Target="../media/image29.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jpeg"/><Relationship Id="rId33" Type="http://schemas.openxmlformats.org/officeDocument/2006/relationships/image" Target="../media/image58.png"/><Relationship Id="rId38" Type="http://schemas.openxmlformats.org/officeDocument/2006/relationships/image" Target="../media/image63.png"/><Relationship Id="rId46" Type="http://schemas.openxmlformats.org/officeDocument/2006/relationships/image" Target="../media/image71.png"/><Relationship Id="rId59" Type="http://schemas.openxmlformats.org/officeDocument/2006/relationships/image" Target="../media/image84.png"/><Relationship Id="rId67" Type="http://schemas.openxmlformats.org/officeDocument/2006/relationships/image" Target="../media/image92.png"/><Relationship Id="rId20" Type="http://schemas.openxmlformats.org/officeDocument/2006/relationships/image" Target="../media/image45.png"/><Relationship Id="rId41" Type="http://schemas.openxmlformats.org/officeDocument/2006/relationships/image" Target="../media/image66.png"/><Relationship Id="rId54" Type="http://schemas.openxmlformats.org/officeDocument/2006/relationships/image" Target="../media/image79.png"/><Relationship Id="rId62" Type="http://schemas.openxmlformats.org/officeDocument/2006/relationships/image" Target="../media/image87.png"/><Relationship Id="rId70" Type="http://schemas.openxmlformats.org/officeDocument/2006/relationships/image" Target="../media/image95.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8" Type="http://schemas.openxmlformats.org/officeDocument/2006/relationships/image" Target="../media/image101.gif"/><Relationship Id="rId3" Type="http://schemas.openxmlformats.org/officeDocument/2006/relationships/image" Target="../media/image97.jpeg"/><Relationship Id="rId7" Type="http://schemas.openxmlformats.org/officeDocument/2006/relationships/image" Target="../media/image100.jpeg"/><Relationship Id="rId2" Type="http://schemas.openxmlformats.org/officeDocument/2006/relationships/notesSlide" Target="../notesSlides/notesSlide28.xml"/><Relationship Id="rId1" Type="http://schemas.openxmlformats.org/officeDocument/2006/relationships/slideLayout" Target="../slideLayouts/slideLayout25.xml"/><Relationship Id="rId6" Type="http://schemas.openxmlformats.org/officeDocument/2006/relationships/image" Target="../media/image99.png"/><Relationship Id="rId5" Type="http://schemas.openxmlformats.org/officeDocument/2006/relationships/image" Target="../media/image98.jpeg"/><Relationship Id="rId10" Type="http://schemas.openxmlformats.org/officeDocument/2006/relationships/image" Target="../media/image103.png"/><Relationship Id="rId4" Type="http://schemas.openxmlformats.org/officeDocument/2006/relationships/image" Target="../media/image15.jpeg"/><Relationship Id="rId9" Type="http://schemas.openxmlformats.org/officeDocument/2006/relationships/image" Target="../media/image102.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jpeg"/></Relationships>
</file>

<file path=ppt/slides/_rels/slide3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5.jpeg"/><Relationship Id="rId7" Type="http://schemas.openxmlformats.org/officeDocument/2006/relationships/image" Target="../media/image107.jp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g"/></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0.xml"/><Relationship Id="rId1" Type="http://schemas.openxmlformats.org/officeDocument/2006/relationships/slideLayout" Target="../slideLayouts/slideLayout25.xml"/><Relationship Id="rId4" Type="http://schemas.openxmlformats.org/officeDocument/2006/relationships/image" Target="../media/image109.png"/></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25.xml"/><Relationship Id="rId4" Type="http://schemas.openxmlformats.org/officeDocument/2006/relationships/image" Target="../media/image11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12.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8" Type="http://schemas.openxmlformats.org/officeDocument/2006/relationships/image" Target="../media/image118.jpeg"/><Relationship Id="rId13" Type="http://schemas.openxmlformats.org/officeDocument/2006/relationships/image" Target="../media/image123.png"/><Relationship Id="rId3" Type="http://schemas.openxmlformats.org/officeDocument/2006/relationships/image" Target="../media/image113.jpeg"/><Relationship Id="rId7" Type="http://schemas.openxmlformats.org/officeDocument/2006/relationships/image" Target="../media/image117.jpeg"/><Relationship Id="rId12" Type="http://schemas.openxmlformats.org/officeDocument/2006/relationships/image" Target="../media/image122.png"/><Relationship Id="rId17" Type="http://schemas.openxmlformats.org/officeDocument/2006/relationships/image" Target="../media/image127.gif"/><Relationship Id="rId2" Type="http://schemas.openxmlformats.org/officeDocument/2006/relationships/notesSlide" Target="../notesSlides/notesSlide37.xml"/><Relationship Id="rId16" Type="http://schemas.openxmlformats.org/officeDocument/2006/relationships/image" Target="../media/image126.jpeg"/><Relationship Id="rId1" Type="http://schemas.openxmlformats.org/officeDocument/2006/relationships/slideLayout" Target="../slideLayouts/slideLayout17.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png"/><Relationship Id="rId15" Type="http://schemas.openxmlformats.org/officeDocument/2006/relationships/image" Target="../media/image125.jpeg"/><Relationship Id="rId10" Type="http://schemas.openxmlformats.org/officeDocument/2006/relationships/image" Target="../media/image120.jpeg"/><Relationship Id="rId4" Type="http://schemas.openxmlformats.org/officeDocument/2006/relationships/image" Target="../media/image114.png"/><Relationship Id="rId9" Type="http://schemas.openxmlformats.org/officeDocument/2006/relationships/image" Target="../media/image119.png"/><Relationship Id="rId14" Type="http://schemas.openxmlformats.org/officeDocument/2006/relationships/image" Target="../media/image1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29.jpeg"/><Relationship Id="rId7" Type="http://schemas.openxmlformats.org/officeDocument/2006/relationships/image" Target="../media/image128.emf"/><Relationship Id="rId2" Type="http://schemas.openxmlformats.org/officeDocument/2006/relationships/slideLayout" Target="../slideLayouts/slideLayout17.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7"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5.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135.png"/></Relationships>
</file>

<file path=ppt/slides/_rels/slide4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296" y="4876800"/>
            <a:ext cx="9171296" cy="1981200"/>
          </a:xfrm>
          <a:prstGeom prst="rect">
            <a:avLst/>
          </a:prstGeom>
          <a:gradFill flip="none" rotWithShape="1">
            <a:gsLst>
              <a:gs pos="0">
                <a:schemeClr val="bg1">
                  <a:alpha val="57000"/>
                </a:schemeClr>
              </a:gs>
              <a:gs pos="50000">
                <a:schemeClr val="bg1">
                  <a:alpha val="32000"/>
                </a:schemeClr>
              </a:gs>
              <a:gs pos="99167">
                <a:schemeClr val="bg1">
                  <a:alpha val="0"/>
                </a:schemeClr>
              </a:gs>
              <a:gs pos="89583">
                <a:schemeClr val="bg1">
                  <a:alpha val="2000"/>
                </a:schemeClr>
              </a:gs>
              <a:gs pos="57920">
                <a:srgbClr val="FFFFFF">
                  <a:alpha val="9000"/>
                </a:srgbClr>
              </a:gs>
              <a:gs pos="74000">
                <a:schemeClr val="bg1">
                  <a:alpha val="2000"/>
                </a:schemeClr>
              </a:gs>
            </a:gsLst>
            <a:lin ang="189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 name="Subtitle 2"/>
          <p:cNvSpPr>
            <a:spLocks noGrp="1"/>
          </p:cNvSpPr>
          <p:nvPr>
            <p:ph type="subTitle" idx="1"/>
          </p:nvPr>
        </p:nvSpPr>
        <p:spPr>
          <a:xfrm>
            <a:off x="-30707" y="5562600"/>
            <a:ext cx="6400800" cy="1295400"/>
          </a:xfrm>
        </p:spPr>
        <p:txBody>
          <a:bodyPr>
            <a:normAutofit fontScale="62500" lnSpcReduction="20000"/>
          </a:bodyPr>
          <a:lstStyle/>
          <a:p>
            <a:pPr algn="l"/>
            <a:r>
              <a:rPr lang="en-US" b="1" dirty="0" smtClean="0">
                <a:solidFill>
                  <a:schemeClr val="tx1"/>
                </a:solidFill>
              </a:rPr>
              <a:t>John Paquette</a:t>
            </a:r>
          </a:p>
          <a:p>
            <a:pPr algn="l"/>
            <a:r>
              <a:rPr lang="en-US" dirty="0" smtClean="0">
                <a:solidFill>
                  <a:schemeClr val="tx1"/>
                </a:solidFill>
              </a:rPr>
              <a:t>Physical Scientist, OSPO</a:t>
            </a:r>
          </a:p>
          <a:p>
            <a:pPr algn="l"/>
            <a:r>
              <a:rPr lang="en-US" dirty="0" smtClean="0">
                <a:solidFill>
                  <a:schemeClr val="tx1"/>
                </a:solidFill>
              </a:rPr>
              <a:t>NOAA Satellite &amp; Information Service</a:t>
            </a:r>
          </a:p>
          <a:p>
            <a:pPr algn="l"/>
            <a:r>
              <a:rPr lang="en-US" dirty="0" smtClean="0">
                <a:solidFill>
                  <a:schemeClr val="tx1"/>
                </a:solidFill>
              </a:rPr>
              <a:t>October 2015</a:t>
            </a:r>
            <a:endParaRPr lang="en-US" dirty="0">
              <a:solidFill>
                <a:schemeClr val="tx1"/>
              </a:solidFill>
            </a:endParaRPr>
          </a:p>
        </p:txBody>
      </p:sp>
      <p:sp>
        <p:nvSpPr>
          <p:cNvPr id="2" name="Title 1"/>
          <p:cNvSpPr>
            <a:spLocks noGrp="1"/>
          </p:cNvSpPr>
          <p:nvPr>
            <p:ph type="ctrTitle"/>
          </p:nvPr>
        </p:nvSpPr>
        <p:spPr>
          <a:xfrm>
            <a:off x="1764632" y="2789523"/>
            <a:ext cx="7379368" cy="1470025"/>
          </a:xfrm>
        </p:spPr>
        <p:txBody>
          <a:bodyPr>
            <a:normAutofit/>
          </a:bodyPr>
          <a:lstStyle/>
          <a:p>
            <a:r>
              <a:rPr lang="en-US" b="1" dirty="0">
                <a:solidFill>
                  <a:schemeClr val="tx2"/>
                </a:solidFill>
                <a:effectLst>
                  <a:outerShdw blurRad="38100" dist="38100" dir="2700000" algn="tl">
                    <a:srgbClr val="000000">
                      <a:alpha val="43137"/>
                    </a:srgbClr>
                  </a:outerShdw>
                </a:effectLst>
                <a:latin typeface="Arial Narrow" panose="020B0606020202030204" pitchFamily="34" charset="0"/>
              </a:rPr>
              <a:t>APSDEU-14/NAEDEX-26: </a:t>
            </a:r>
            <a:br>
              <a:rPr lang="en-US" b="1" dirty="0">
                <a:solidFill>
                  <a:schemeClr val="tx2"/>
                </a:solidFill>
                <a:effectLst>
                  <a:outerShdw blurRad="38100" dist="38100" dir="2700000" algn="tl">
                    <a:srgbClr val="000000">
                      <a:alpha val="43137"/>
                    </a:srgbClr>
                  </a:outerShdw>
                </a:effectLst>
                <a:latin typeface="Arial Narrow" panose="020B0606020202030204" pitchFamily="34" charset="0"/>
              </a:rPr>
            </a:br>
            <a:r>
              <a:rPr lang="en-US" b="1" dirty="0">
                <a:solidFill>
                  <a:schemeClr val="tx2"/>
                </a:solidFill>
                <a:effectLst>
                  <a:outerShdw blurRad="38100" dist="38100" dir="2700000" algn="tl">
                    <a:srgbClr val="000000">
                      <a:alpha val="43137"/>
                    </a:srgbClr>
                  </a:outerShdw>
                </a:effectLst>
                <a:latin typeface="Arial Narrow" panose="020B0606020202030204" pitchFamily="34" charset="0"/>
              </a:rPr>
              <a:t>NESDIS Status Update</a:t>
            </a:r>
          </a:p>
        </p:txBody>
      </p:sp>
    </p:spTree>
    <p:extLst>
      <p:ext uri="{BB962C8B-B14F-4D97-AF65-F5344CB8AC3E}">
        <p14:creationId xmlns:p14="http://schemas.microsoft.com/office/powerpoint/2010/main" val="3301243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POES and Suomi NPP</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5" name="Group 26"/>
          <p:cNvGraphicFramePr>
            <a:graphicFrameLocks/>
          </p:cNvGraphicFramePr>
          <p:nvPr>
            <p:extLst>
              <p:ext uri="{D42A27DB-BD31-4B8C-83A1-F6EECF244321}">
                <p14:modId xmlns:p14="http://schemas.microsoft.com/office/powerpoint/2010/main" val="3664183050"/>
              </p:ext>
            </p:extLst>
          </p:nvPr>
        </p:nvGraphicFramePr>
        <p:xfrm>
          <a:off x="2341054" y="2503538"/>
          <a:ext cx="4399830" cy="2092171"/>
        </p:xfrm>
        <a:graphic>
          <a:graphicData uri="http://schemas.openxmlformats.org/drawingml/2006/table">
            <a:tbl>
              <a:tblPr/>
              <a:tblGrid>
                <a:gridCol w="1099688"/>
                <a:gridCol w="1100768"/>
                <a:gridCol w="1099687"/>
                <a:gridCol w="1099687"/>
              </a:tblGrid>
              <a:tr h="350760">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NOAA-15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NOAA-18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NOAA-19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Suomi NPP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13051">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12/1998</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Secondary AM orbit</a:t>
                      </a:r>
                      <a:endParaRPr kumimoji="0" lang="en-US"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8/2005</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Secondary PM orbit</a:t>
                      </a:r>
                      <a:endParaRPr kumimoji="0" lang="en-US"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6/2009</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Secondary PM orbit</a:t>
                      </a:r>
                      <a:endParaRPr kumimoji="0" lang="en-US"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Launched: 10/2011</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kern="1200" cap="none" normalizeH="0" baseline="0" dirty="0" smtClean="0">
                          <a:ln>
                            <a:noFill/>
                          </a:ln>
                          <a:solidFill>
                            <a:schemeClr val="tx1"/>
                          </a:solidFill>
                          <a:effectLst/>
                          <a:latin typeface="Arial" charset="0"/>
                          <a:ea typeface="+mn-ea"/>
                          <a:cs typeface="+mn-cs"/>
                        </a:rPr>
                        <a:t>Primary PM orbit</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endParaRPr kumimoji="0" lang="en-US" sz="1400" b="0" i="0" u="none" strike="noStrike" cap="none" normalizeH="0" baseline="0" dirty="0" smtClean="0">
                        <a:ln>
                          <a:noFill/>
                        </a:ln>
                        <a:solidFill>
                          <a:schemeClr val="tx1"/>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117652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32" y="304800"/>
            <a:ext cx="9180532" cy="992832"/>
          </a:xfrm>
        </p:spPr>
        <p:txBody>
          <a:bodyPr>
            <a:noAutofit/>
          </a:bodyPr>
          <a:lstStyle/>
          <a:p>
            <a:r>
              <a:rPr lang="en-US" sz="2800" b="1" dirty="0" smtClean="0">
                <a:solidFill>
                  <a:schemeClr val="tx2"/>
                </a:solidFill>
                <a:effectLst>
                  <a:outerShdw blurRad="38100" dist="38100" dir="2700000" algn="tl">
                    <a:srgbClr val="000000">
                      <a:alpha val="43137"/>
                    </a:srgbClr>
                  </a:outerShdw>
                </a:effectLst>
              </a:rPr>
              <a:t>Current Polar-Orbiting Observations: Instrument Status</a:t>
            </a:r>
            <a:r>
              <a:rPr lang="en-US" sz="3600" b="1" dirty="0" smtClean="0">
                <a:solidFill>
                  <a:schemeClr val="tx2"/>
                </a:solidFill>
                <a:effectLst>
                  <a:outerShdw blurRad="38100" dist="38100" dir="2700000" algn="tl">
                    <a:srgbClr val="000000">
                      <a:alpha val="43137"/>
                    </a:srgbClr>
                  </a:outerShdw>
                </a:effectLst>
              </a:rPr>
              <a:t> </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8" name="Group 210"/>
          <p:cNvGraphicFramePr>
            <a:graphicFrameLocks noGrp="1"/>
          </p:cNvGraphicFramePr>
          <p:nvPr>
            <p:extLst>
              <p:ext uri="{D42A27DB-BD31-4B8C-83A1-F6EECF244321}">
                <p14:modId xmlns:p14="http://schemas.microsoft.com/office/powerpoint/2010/main" val="3681550362"/>
              </p:ext>
            </p:extLst>
          </p:nvPr>
        </p:nvGraphicFramePr>
        <p:xfrm>
          <a:off x="85348" y="1232581"/>
          <a:ext cx="8686798" cy="5582274"/>
        </p:xfrm>
        <a:graphic>
          <a:graphicData uri="http://schemas.openxmlformats.org/drawingml/2006/table">
            <a:tbl>
              <a:tblPr/>
              <a:tblGrid>
                <a:gridCol w="1745869"/>
                <a:gridCol w="1351534"/>
                <a:gridCol w="1351534"/>
                <a:gridCol w="1431711"/>
                <a:gridCol w="1454616"/>
                <a:gridCol w="1351534"/>
              </a:tblGrid>
              <a:tr h="24219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cs typeface="Arial" charset="0"/>
                        </a:rPr>
                        <a:t>Spacecraft Subsystems</a:t>
                      </a:r>
                    </a:p>
                  </a:txBody>
                  <a:tcPr marL="91447" marR="91447" marT="45717" marB="4571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cs typeface="Arial" charset="0"/>
                        </a:rPr>
                        <a:t>METOP-A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cs typeface="Arial" charset="0"/>
                        </a:rPr>
                        <a:t>METOP-B</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cs typeface="Arial" charset="0"/>
                        </a:rPr>
                        <a:t>NOAA-19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cs typeface="Arial" charset="0"/>
                        </a:rPr>
                        <a:t>NOAA-18</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cs typeface="Arial" charset="0"/>
                        </a:rPr>
                        <a:t>NOAA-15</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Launch Date</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Oct 2006</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Sept 2012</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Feb 2009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May 2005</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May 1998</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Operational Date</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May 2007</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April 2013</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Jun 2009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Aug 2005</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Dec 1998</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7625">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Mission Data Category</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Secondary (AM)</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Primary </a:t>
                      </a:r>
                    </a:p>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(AM)</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 Secondary (PM)</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Secondary (PM)</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Secondary (AM)</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Payload Instruments</a:t>
                      </a:r>
                    </a:p>
                  </a:txBody>
                  <a:tcPr marL="91447" marR="91447" marT="45717" marB="45717" horzOverflow="overflow">
                    <a:lnL w="28575"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AVHRR</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Y(19)</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HIRS</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Y(32)</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O (31)</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3950B"/>
                      </a:fgClr>
                      <a:bgClr>
                        <a:schemeClr val="bg1"/>
                      </a:bgClr>
                    </a:patt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cs typeface="Arial" charset="0"/>
                        </a:rPr>
                        <a:t>R (3)</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cs typeface="Arial" charset="0"/>
                        </a:rPr>
                        <a:t>R (5)</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AMSU-A1</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O (30)</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9900"/>
                      </a:fgClr>
                      <a:bgClr>
                        <a:schemeClr val="bg1"/>
                      </a:bgClr>
                    </a:patt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Y(20)</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AMSU-A2</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AMSU-B</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endParaRPr kumimoji="0" lang="en-US" sz="1000" b="1" i="0" u="none" strike="noStrike" cap="none" normalizeH="0" baseline="0" smtClean="0">
                        <a:ln>
                          <a:noFill/>
                        </a:ln>
                        <a:solidFill>
                          <a:schemeClr val="bg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cs typeface="Arial" charset="0"/>
                        </a:rPr>
                        <a:t>R (11)</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MHS</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Y (6)</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SEM</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0"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SBUV</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S/C (9)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9FBA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cs typeface="Arial" charset="0"/>
                        </a:rPr>
                        <a:t>R(27)</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Spacecraft Subsystems</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w="12700" cap="flat" cmpd="sng" algn="ctr">
                      <a:no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dirty="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0" b="1" i="0" u="none" strike="noStrike" cap="none" normalizeH="0" baseline="0" smtClean="0">
                        <a:ln>
                          <a:noFill/>
                        </a:ln>
                        <a:solidFill>
                          <a:schemeClr val="tx1"/>
                        </a:solidFill>
                        <a:effectLst/>
                        <a:latin typeface="Times New Roman" pitchFamily="18" charset="0"/>
                        <a:cs typeface="Arial" charset="0"/>
                      </a:endParaRPr>
                    </a:p>
                  </a:txBody>
                  <a:tcPr marL="91447" marR="91447" marT="45717" marB="45717" anchor="ctr" horzOverflow="overflow">
                    <a:lnL>
                      <a:noFill/>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4600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Telemetry, Command &amp; Control</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ADACS</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O (10)</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6600"/>
                      </a:fgClr>
                      <a:bgClr>
                        <a:schemeClr val="bg1"/>
                      </a:bgClr>
                    </a:patt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EPS</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Thermal Control</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Y(21)</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Communications</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Y (1)</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Y(22)</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APT/LRPT</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Times New Roman" pitchFamily="18" charset="0"/>
                          <a:cs typeface="Arial" charset="0"/>
                        </a:rPr>
                        <a:t>R (2)</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rgbClr val="4D4D4D"/>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DCS                                      </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ADCS</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O(29)</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99973"/>
                      </a:fgClr>
                      <a:bgClr>
                        <a:schemeClr val="bg1"/>
                      </a:bgClr>
                    </a:patt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Y(34)</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N/A</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r>
              <a:tr h="21624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SAR: SARR &amp; SARP</a:t>
                      </a:r>
                    </a:p>
                  </a:txBody>
                  <a:tcPr marL="91447" marR="91447"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Y(35)</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Times New Roman" pitchFamily="18" charset="0"/>
                          <a:cs typeface="Arial" charset="0"/>
                        </a:rPr>
                        <a:t>G</a:t>
                      </a:r>
                    </a:p>
                  </a:txBody>
                  <a:tcPr marL="91447" marR="91447" marT="45717" marB="4571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cs typeface="Arial" charset="0"/>
                        </a:rPr>
                        <a:t>Y(23)</a:t>
                      </a:r>
                    </a:p>
                  </a:txBody>
                  <a:tcPr marL="91447" marR="91447" marT="45717" marB="4571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tr>
            </a:tbl>
          </a:graphicData>
        </a:graphic>
      </p:graphicFrame>
    </p:spTree>
    <p:extLst>
      <p:ext uri="{BB962C8B-B14F-4D97-AF65-F5344CB8AC3E}">
        <p14:creationId xmlns:p14="http://schemas.microsoft.com/office/powerpoint/2010/main" val="5040316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7"/>
          <p:cNvSpPr>
            <a:spLocks noGrp="1" noChangeArrowheads="1"/>
          </p:cNvSpPr>
          <p:nvPr>
            <p:ph type="title"/>
          </p:nvPr>
        </p:nvSpPr>
        <p:spPr/>
        <p:txBody>
          <a:bodyPr/>
          <a:lstStyle/>
          <a:p>
            <a:r>
              <a:rPr lang="en-US" dirty="0" smtClean="0">
                <a:effectLst>
                  <a:outerShdw blurRad="38100" dist="38100" dir="2700000" algn="tl">
                    <a:srgbClr val="000000">
                      <a:alpha val="43137"/>
                    </a:srgbClr>
                  </a:outerShdw>
                </a:effectLst>
              </a:rPr>
              <a:t>Definition of Status Colors</a:t>
            </a:r>
          </a:p>
        </p:txBody>
      </p:sp>
      <p:sp>
        <p:nvSpPr>
          <p:cNvPr id="6" name="Rectangle 27"/>
          <p:cNvSpPr txBox="1">
            <a:spLocks noChangeArrowheads="1"/>
          </p:cNvSpPr>
          <p:nvPr/>
        </p:nvSpPr>
        <p:spPr>
          <a:xfrm>
            <a:off x="977900" y="538163"/>
            <a:ext cx="7181850" cy="762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US" dirty="0" smtClean="0"/>
              <a:t>Definition of Status Colors</a:t>
            </a:r>
          </a:p>
        </p:txBody>
      </p:sp>
      <p:graphicFrame>
        <p:nvGraphicFramePr>
          <p:cNvPr id="9" name="Group 58"/>
          <p:cNvGraphicFramePr>
            <a:graphicFrameLocks noGrp="1"/>
          </p:cNvGraphicFramePr>
          <p:nvPr>
            <p:extLst>
              <p:ext uri="{D42A27DB-BD31-4B8C-83A1-F6EECF244321}">
                <p14:modId xmlns:p14="http://schemas.microsoft.com/office/powerpoint/2010/main" val="3574634203"/>
              </p:ext>
            </p:extLst>
          </p:nvPr>
        </p:nvGraphicFramePr>
        <p:xfrm>
          <a:off x="1600200" y="2133601"/>
          <a:ext cx="5410200" cy="2743199"/>
        </p:xfrm>
        <a:graphic>
          <a:graphicData uri="http://schemas.openxmlformats.org/drawingml/2006/table">
            <a:tbl>
              <a:tblPr/>
              <a:tblGrid>
                <a:gridCol w="2056102"/>
                <a:gridCol w="378245"/>
                <a:gridCol w="2102979"/>
                <a:gridCol w="872874"/>
              </a:tblGrid>
              <a:tr h="97998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Operational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Arial" charset="0"/>
                          <a:cs typeface="Arial"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Spacecraft Issue but No User Impact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S/C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9FBA3"/>
                    </a:solidFill>
                  </a:tcPr>
                </a:tc>
              </a:tr>
              <a:tr h="84944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Operational with Limitation</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Operational with Degradation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tx1"/>
                          </a:solidFill>
                          <a:effectLst/>
                          <a:latin typeface="Arial" charset="0"/>
                          <a:cs typeface="Arial" charset="0"/>
                        </a:rPr>
                        <a:t>O</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6600"/>
                      </a:fgClr>
                      <a:bgClr>
                        <a:schemeClr val="bg1"/>
                      </a:bgClr>
                    </a:pattFill>
                  </a:tcPr>
                </a:tc>
              </a:tr>
              <a:tr h="913769">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Arial" charset="0"/>
                          <a:cs typeface="Arial" charset="0"/>
                        </a:rPr>
                        <a:t>Non-Operational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smtClean="0">
                          <a:ln>
                            <a:noFill/>
                          </a:ln>
                          <a:solidFill>
                            <a:schemeClr val="bg1"/>
                          </a:solidFill>
                          <a:effectLst/>
                          <a:latin typeface="Arial" charset="0"/>
                          <a:cs typeface="Arial" charset="0"/>
                        </a:rPr>
                        <a:t>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Not Applicable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Arial" charset="0"/>
                          <a:cs typeface="Arial" charset="0"/>
                        </a:rPr>
                        <a:t>N/A</a:t>
                      </a:r>
                      <a:endParaRPr kumimoji="0" lang="en-US" sz="1000" b="1" i="0" u="none" strike="noStrike" cap="none" normalizeH="0" baseline="0" dirty="0" smtClean="0">
                        <a:ln>
                          <a:noFill/>
                        </a:ln>
                        <a:solidFill>
                          <a:schemeClr val="bg1"/>
                        </a:solidFill>
                        <a:effectLst/>
                        <a:latin typeface="Arial" charset="0"/>
                        <a:cs typeface="Arial"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Tree>
    <p:extLst>
      <p:ext uri="{BB962C8B-B14F-4D97-AF65-F5344CB8AC3E}">
        <p14:creationId xmlns:p14="http://schemas.microsoft.com/office/powerpoint/2010/main" val="3496483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Product Status of Operational Satellites</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5" name="Group 1416"/>
          <p:cNvGraphicFramePr>
            <a:graphicFrameLocks/>
          </p:cNvGraphicFramePr>
          <p:nvPr>
            <p:extLst>
              <p:ext uri="{D42A27DB-BD31-4B8C-83A1-F6EECF244321}">
                <p14:modId xmlns:p14="http://schemas.microsoft.com/office/powerpoint/2010/main" val="640698434"/>
              </p:ext>
            </p:extLst>
          </p:nvPr>
        </p:nvGraphicFramePr>
        <p:xfrm>
          <a:off x="6184230" y="3757659"/>
          <a:ext cx="2805452" cy="1373248"/>
        </p:xfrm>
        <a:graphic>
          <a:graphicData uri="http://schemas.openxmlformats.org/drawingml/2006/table">
            <a:tbl>
              <a:tblPr/>
              <a:tblGrid>
                <a:gridCol w="1280296"/>
                <a:gridCol w="208280"/>
                <a:gridCol w="1081603"/>
                <a:gridCol w="235273"/>
              </a:tblGrid>
              <a:tr h="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a:t>
                      </a:r>
                      <a:r>
                        <a:rPr kumimoji="0" lang="en-US" sz="100" b="1" i="0" u="none" strike="noStrike" cap="none" normalizeH="0" baseline="0" dirty="0" smtClean="0">
                          <a:ln>
                            <a:noFill/>
                          </a:ln>
                          <a:solidFill>
                            <a:schemeClr val="tx1"/>
                          </a:solidFill>
                          <a:effectLst/>
                          <a:latin typeface="Arial" charset="0"/>
                        </a:rPr>
                        <a:t>GG</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G</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Future S-NPP products</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r>
              <a:tr h="11906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with Issues During Reporting Period</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Y</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with Degradation</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6600"/>
                      </a:fgClr>
                      <a:bgClr>
                        <a:schemeClr val="bg1"/>
                      </a:bgClr>
                    </a:pattFill>
                  </a:tcPr>
                </a:tc>
              </a:tr>
              <a:tr h="64172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Non-Operational</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bg1"/>
                          </a:solidFill>
                          <a:effectLst/>
                          <a:latin typeface="Arial" charset="0"/>
                        </a:rPr>
                        <a:t>R</a:t>
                      </a:r>
                      <a:r>
                        <a:rPr kumimoji="0" lang="en-US" sz="100" b="1" i="0" u="none" strike="noStrike" cap="none" normalizeH="0" baseline="0" dirty="0" smtClean="0">
                          <a:ln>
                            <a:noFill/>
                          </a:ln>
                          <a:solidFill>
                            <a:schemeClr val="bg1"/>
                          </a:solidFill>
                          <a:effectLst/>
                          <a:latin typeface="Arial" charset="0"/>
                        </a:rPr>
                        <a:t>R</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Not Applicable</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 b="1" i="0" u="none" strike="noStrike" cap="none" normalizeH="0" baseline="0" dirty="0" smtClean="0">
                        <a:ln>
                          <a:noFill/>
                        </a:ln>
                        <a:solidFill>
                          <a:schemeClr val="bg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N/A</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 b="1" i="0" u="none" strike="noStrike" cap="none" normalizeH="0" baseline="0" dirty="0" smtClean="0">
                        <a:ln>
                          <a:noFill/>
                        </a:ln>
                        <a:solidFill>
                          <a:schemeClr val="bg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graphicFrame>
        <p:nvGraphicFramePr>
          <p:cNvPr id="7" name="Group 226"/>
          <p:cNvGraphicFramePr>
            <a:graphicFrameLocks noGrp="1"/>
          </p:cNvGraphicFramePr>
          <p:nvPr>
            <p:extLst>
              <p:ext uri="{D42A27DB-BD31-4B8C-83A1-F6EECF244321}">
                <p14:modId xmlns:p14="http://schemas.microsoft.com/office/powerpoint/2010/main" val="547851140"/>
              </p:ext>
            </p:extLst>
          </p:nvPr>
        </p:nvGraphicFramePr>
        <p:xfrm>
          <a:off x="741946" y="1526997"/>
          <a:ext cx="5333999" cy="5080780"/>
        </p:xfrm>
        <a:graphic>
          <a:graphicData uri="http://schemas.openxmlformats.org/drawingml/2006/table">
            <a:tbl>
              <a:tblPr/>
              <a:tblGrid>
                <a:gridCol w="1555247"/>
                <a:gridCol w="1182255"/>
                <a:gridCol w="1180589"/>
                <a:gridCol w="1415908"/>
              </a:tblGrid>
              <a:tr h="260077">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METOP-B</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NOAA-19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S-NPP*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221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Date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Sept 2012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Feb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Oct 2011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221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Operational Date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April 2013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Jun 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Sept 2013 (NDE)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221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Mission Data Category</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Primary (AM)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Secondary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Primary (PM)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2211">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Product Areas</a:t>
                      </a:r>
                    </a:p>
                  </a:txBody>
                  <a:tcPr anchor="b"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32211">
                <a:tc>
                  <a:txBody>
                    <a:bodyPr/>
                    <a:lstStyle/>
                    <a:p>
                      <a:pPr marL="182563" marR="0" lvl="0" indent="-9525"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Imagery</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Radiances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 (CrIS/ATMS)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RadBud/Emissivity</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900" b="1" i="0" u="none" strike="noStrike" cap="none" normalizeH="0" baseline="0" dirty="0" smtClean="0">
                          <a:ln>
                            <a:noFill/>
                          </a:ln>
                          <a:solidFill>
                            <a:schemeClr val="tx1"/>
                          </a:solidFill>
                          <a:effectLst/>
                          <a:latin typeface="Times New Roman" pitchFamily="18" charset="0"/>
                        </a:rPr>
                        <a:t>G (Emissivity)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r>
              <a:tr h="343673">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Soundings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  (CrIS/ATMS Moist and Temp Profiles)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Winds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 (VIIRS PW)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Sea Surface Temp</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 (VIIRS SST)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Precipitation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 (MIRS RR+TPW)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Volcanic Ash</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FY-16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Tropical Products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 (NTCP)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r>
              <a:tr h="343673">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Ozone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 (OMPS TC/Profile + CrIS Ozone)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71538">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Fire and Smoke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G(Active fires  and AOT)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71538">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Snow and Ice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 (Binary Snow Cover)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71538">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Vegetation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 (VIIRS Green Vegetation Fraction)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3221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Broadcast Services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endParaRPr kumimoji="0" lang="en-US" sz="1000" b="1" i="0" u="none" strike="noStrike" cap="none" normalizeH="0" baseline="30000" dirty="0" smtClean="0">
                        <a:ln>
                          <a:noFill/>
                        </a:ln>
                        <a:solidFill>
                          <a:schemeClr val="tx1"/>
                        </a:solidFill>
                        <a:effectLst/>
                        <a:latin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33"/>
                    </a:solidFill>
                  </a:tcPr>
                </a:tc>
              </a:tr>
            </a:tbl>
          </a:graphicData>
        </a:graphic>
      </p:graphicFrame>
      <p:sp>
        <p:nvSpPr>
          <p:cNvPr id="8" name="TextBox 7"/>
          <p:cNvSpPr txBox="1"/>
          <p:nvPr/>
        </p:nvSpPr>
        <p:spPr>
          <a:xfrm>
            <a:off x="-96254" y="6584476"/>
            <a:ext cx="4371710" cy="338554"/>
          </a:xfrm>
          <a:prstGeom prst="rect">
            <a:avLst/>
          </a:prstGeom>
          <a:noFill/>
        </p:spPr>
        <p:txBody>
          <a:bodyPr wrap="none" rtlCol="0">
            <a:spAutoFit/>
          </a:bodyPr>
          <a:lstStyle/>
          <a:p>
            <a:pPr defTabSz="457200"/>
            <a:r>
              <a:rPr lang="en-US" sz="800" dirty="0">
                <a:solidFill>
                  <a:prstClr val="black"/>
                </a:solidFill>
              </a:rPr>
              <a:t>*NPP Products includes only those deemed operational since NDE handover Sept 26, 2013</a:t>
            </a:r>
          </a:p>
          <a:p>
            <a:pPr defTabSz="457200"/>
            <a:endParaRPr lang="en-US" sz="800" dirty="0">
              <a:solidFill>
                <a:prstClr val="black"/>
              </a:solidFill>
            </a:endParaRPr>
          </a:p>
        </p:txBody>
      </p:sp>
    </p:spTree>
    <p:extLst>
      <p:ext uri="{BB962C8B-B14F-4D97-AF65-F5344CB8AC3E}">
        <p14:creationId xmlns:p14="http://schemas.microsoft.com/office/powerpoint/2010/main" val="3326586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Product Status of Backup Satellites</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5" name="Group 1416"/>
          <p:cNvGraphicFramePr>
            <a:graphicFrameLocks/>
          </p:cNvGraphicFramePr>
          <p:nvPr>
            <p:extLst>
              <p:ext uri="{D42A27DB-BD31-4B8C-83A1-F6EECF244321}">
                <p14:modId xmlns:p14="http://schemas.microsoft.com/office/powerpoint/2010/main" val="1685200126"/>
              </p:ext>
            </p:extLst>
          </p:nvPr>
        </p:nvGraphicFramePr>
        <p:xfrm>
          <a:off x="6184230" y="3757659"/>
          <a:ext cx="2805452" cy="1373248"/>
        </p:xfrm>
        <a:graphic>
          <a:graphicData uri="http://schemas.openxmlformats.org/drawingml/2006/table">
            <a:tbl>
              <a:tblPr/>
              <a:tblGrid>
                <a:gridCol w="1280296"/>
                <a:gridCol w="208280"/>
                <a:gridCol w="1081603"/>
                <a:gridCol w="235273"/>
              </a:tblGrid>
              <a:tr h="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a:t>
                      </a:r>
                      <a:r>
                        <a:rPr kumimoji="0" lang="en-US" sz="100" b="1" i="0" u="none" strike="noStrike" cap="none" normalizeH="0" baseline="0" dirty="0" smtClean="0">
                          <a:ln>
                            <a:noFill/>
                          </a:ln>
                          <a:solidFill>
                            <a:schemeClr val="tx1"/>
                          </a:solidFill>
                          <a:effectLst/>
                          <a:latin typeface="Arial" charset="0"/>
                        </a:rPr>
                        <a:t>GG</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G</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Future S-NPP products</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r>
              <a:tr h="119063">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with Issues During Reporting Period</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Y</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with Degradation</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6600"/>
                      </a:fgClr>
                      <a:bgClr>
                        <a:schemeClr val="bg1"/>
                      </a:bgClr>
                    </a:pattFill>
                  </a:tcPr>
                </a:tc>
              </a:tr>
              <a:tr h="64172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Non-</a:t>
                      </a:r>
                      <a:r>
                        <a:rPr kumimoji="0" lang="en-US" sz="800" b="1" i="0" u="none" strike="noStrike" cap="none" normalizeH="0" baseline="0" dirty="0" err="1" smtClean="0">
                          <a:ln>
                            <a:noFill/>
                          </a:ln>
                          <a:solidFill>
                            <a:schemeClr val="tx1"/>
                          </a:solidFill>
                          <a:effectLst/>
                          <a:latin typeface="Arial" charset="0"/>
                        </a:rPr>
                        <a:t>Operatioal</a:t>
                      </a:r>
                      <a:endParaRPr kumimoji="0" lang="en-US" sz="800" b="1" i="0" u="none" strike="noStrike" cap="none" normalizeH="0" baseline="0" dirty="0" smtClean="0">
                        <a:ln>
                          <a:noFill/>
                        </a:ln>
                        <a:solidFill>
                          <a:schemeClr val="tx1"/>
                        </a:solidFill>
                        <a:effectLst/>
                        <a:latin typeface="Arial" charset="0"/>
                      </a:endParaRP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bg1"/>
                          </a:solidFill>
                          <a:effectLst/>
                          <a:latin typeface="Arial" charset="0"/>
                        </a:rPr>
                        <a:t>R</a:t>
                      </a:r>
                      <a:r>
                        <a:rPr kumimoji="0" lang="en-US" sz="100" b="1" i="0" u="none" strike="noStrike" cap="none" normalizeH="0" baseline="0" dirty="0" smtClean="0">
                          <a:ln>
                            <a:noFill/>
                          </a:ln>
                          <a:solidFill>
                            <a:schemeClr val="bg1"/>
                          </a:solidFill>
                          <a:effectLst/>
                          <a:latin typeface="Arial" charset="0"/>
                        </a:rPr>
                        <a:t>R</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Not Applicable</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 b="1" i="0" u="none" strike="noStrike" cap="none" normalizeH="0" baseline="0" dirty="0" smtClean="0">
                        <a:ln>
                          <a:noFill/>
                        </a:ln>
                        <a:solidFill>
                          <a:schemeClr val="bg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N/A</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 b="1" i="0" u="none" strike="noStrike" cap="none" normalizeH="0" baseline="0" dirty="0" smtClean="0">
                        <a:ln>
                          <a:noFill/>
                        </a:ln>
                        <a:solidFill>
                          <a:schemeClr val="bg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graphicFrame>
        <p:nvGraphicFramePr>
          <p:cNvPr id="12" name="Group 226"/>
          <p:cNvGraphicFramePr>
            <a:graphicFrameLocks noGrp="1"/>
          </p:cNvGraphicFramePr>
          <p:nvPr>
            <p:extLst>
              <p:ext uri="{D42A27DB-BD31-4B8C-83A1-F6EECF244321}">
                <p14:modId xmlns:p14="http://schemas.microsoft.com/office/powerpoint/2010/main" val="540793009"/>
              </p:ext>
            </p:extLst>
          </p:nvPr>
        </p:nvGraphicFramePr>
        <p:xfrm>
          <a:off x="380614" y="1901075"/>
          <a:ext cx="5761893" cy="4395676"/>
        </p:xfrm>
        <a:graphic>
          <a:graphicData uri="http://schemas.openxmlformats.org/drawingml/2006/table">
            <a:tbl>
              <a:tblPr/>
              <a:tblGrid>
                <a:gridCol w="1645883"/>
                <a:gridCol w="1576870"/>
                <a:gridCol w="1269570"/>
                <a:gridCol w="1269570"/>
              </a:tblGrid>
              <a:tr h="22063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cs typeface="Arial" charset="0"/>
                      </a:endParaRPr>
                    </a:p>
                  </a:txBody>
                  <a:tcPr marL="91433" marR="91433" marT="45713" marB="45713"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METOP-A</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NOAA-18</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NOAA-15</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85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Launch Date</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Oct 2006</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May 2005</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May 1998</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85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Operational Date</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May 2007</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Aug 2005</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Dec 1998</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485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Mission Data Category</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Secondary (AM)</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Secondary (PM)</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Secondary (AM)</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39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Product Areas</a:t>
                      </a:r>
                    </a:p>
                  </a:txBody>
                  <a:tcPr marL="91433" marR="91433" marT="45713" marB="45713" anchor="b"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endParaRPr>
                    </a:p>
                  </a:txBody>
                  <a:tcPr marL="91433" marR="91433" marT="45713" marB="4571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cs typeface="Arial" charset="0"/>
                      </a:endParaRPr>
                    </a:p>
                  </a:txBody>
                  <a:tcPr marL="91433" marR="91433" marT="45713" marB="4571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900" b="1" i="0" u="none" strike="noStrike" cap="none" normalizeH="0" baseline="0" dirty="0" smtClean="0">
                        <a:ln>
                          <a:noFill/>
                        </a:ln>
                        <a:solidFill>
                          <a:schemeClr val="tx1"/>
                        </a:solidFill>
                        <a:effectLst/>
                        <a:latin typeface="Times New Roman" pitchFamily="18" charset="0"/>
                        <a:cs typeface="Arial" charset="0"/>
                      </a:endParaRPr>
                    </a:p>
                  </a:txBody>
                  <a:tcPr marL="91433" marR="91433" marT="45713" marB="45713"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14852">
                <a:tc>
                  <a:txBody>
                    <a:bodyPr/>
                    <a:lstStyle/>
                    <a:p>
                      <a:pPr marL="182563" marR="0" lvl="0" indent="-9525"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Imagery</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endParaRPr kumimoji="0" lang="en-US" sz="900" b="1" i="0" u="none" strike="noStrike" cap="none" normalizeH="0" baseline="30000" dirty="0" smtClean="0">
                        <a:ln>
                          <a:noFill/>
                        </a:ln>
                        <a:solidFill>
                          <a:schemeClr val="tx1"/>
                        </a:solidFill>
                        <a:effectLst/>
                        <a:latin typeface="Times New Roman" pitchFamily="18" charset="0"/>
                        <a:cs typeface="Arial" charset="0"/>
                      </a:endParaRP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Radiances</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Y</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Y</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Radiation Budget/Emissivity</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Soundings</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9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Y</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R</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R</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Winds</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Sea Surface Temp</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R</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Precipitation</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Y (TPW Only)</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31740">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Volcanic Ash</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N/A</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75000"/>
                      </a:schemeClr>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Tropical Products</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Ozone</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Y</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R</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Fire and Smoke</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Snow and Ice</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42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Vegetation</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R</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4852">
                <a:tc>
                  <a:txBody>
                    <a:bodyPr/>
                    <a:lstStyle/>
                    <a:p>
                      <a:pPr marL="182563"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Broadcast Services</a:t>
                      </a:r>
                    </a:p>
                  </a:txBody>
                  <a:tcPr marL="91433" marR="91433" marT="45713" marB="45713"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rPr>
                        <a:t>Y*</a:t>
                      </a:r>
                      <a:r>
                        <a:rPr kumimoji="0" lang="en-US" sz="900" b="1" i="0" u="none" strike="noStrike" cap="none" normalizeH="0" baseline="30000" dirty="0" smtClean="0">
                          <a:ln>
                            <a:noFill/>
                          </a:ln>
                          <a:solidFill>
                            <a:schemeClr val="tx1"/>
                          </a:solidFill>
                          <a:effectLst/>
                          <a:latin typeface="Times New Roman" pitchFamily="18" charset="0"/>
                        </a:rPr>
                        <a:t>1</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endParaRPr kumimoji="0" lang="en-US" sz="900" b="1" i="0" u="none" strike="noStrike" cap="none" normalizeH="0" baseline="30000" dirty="0" smtClean="0">
                        <a:ln>
                          <a:noFill/>
                        </a:ln>
                        <a:solidFill>
                          <a:schemeClr val="tx1"/>
                        </a:solidFill>
                        <a:effectLst/>
                        <a:latin typeface="Times New Roman" pitchFamily="18" charset="0"/>
                        <a:cs typeface="Arial" charset="0"/>
                      </a:endParaRP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900" b="1" i="0" u="none" strike="noStrike" cap="none" normalizeH="0" baseline="0" dirty="0" smtClean="0">
                          <a:ln>
                            <a:noFill/>
                          </a:ln>
                          <a:solidFill>
                            <a:schemeClr val="tx1"/>
                          </a:solidFill>
                          <a:effectLst/>
                          <a:latin typeface="Times New Roman" pitchFamily="18" charset="0"/>
                          <a:cs typeface="Arial" charset="0"/>
                        </a:rPr>
                        <a:t>G</a:t>
                      </a:r>
                    </a:p>
                  </a:txBody>
                  <a:tcPr marL="91433" marR="91433"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33"/>
                    </a:solidFill>
                  </a:tcPr>
                </a:tc>
              </a:tr>
            </a:tbl>
          </a:graphicData>
        </a:graphic>
      </p:graphicFrame>
      <p:sp>
        <p:nvSpPr>
          <p:cNvPr id="13" name="TextBox 6"/>
          <p:cNvSpPr txBox="1">
            <a:spLocks noChangeArrowheads="1"/>
          </p:cNvSpPr>
          <p:nvPr/>
        </p:nvSpPr>
        <p:spPr bwMode="auto">
          <a:xfrm>
            <a:off x="-72189" y="6458788"/>
            <a:ext cx="7162800" cy="354012"/>
          </a:xfrm>
          <a:prstGeom prst="rect">
            <a:avLst/>
          </a:prstGeom>
          <a:noFill/>
          <a:ln w="9525">
            <a:noFill/>
            <a:miter lim="800000"/>
            <a:headEnd/>
            <a:tailEnd/>
          </a:ln>
        </p:spPr>
        <p:txBody>
          <a:bodyPr>
            <a:spAutoFit/>
          </a:bodyPr>
          <a:lstStyle/>
          <a:p>
            <a:pPr marL="228600" indent="-228600" defTabSz="457200">
              <a:buFont typeface="Arial" charset="0"/>
              <a:buAutoNum type="arabicPeriod"/>
              <a:defRPr/>
            </a:pPr>
            <a:r>
              <a:rPr lang="en-US" sz="850" dirty="0">
                <a:solidFill>
                  <a:srgbClr val="000000"/>
                </a:solidFill>
                <a:latin typeface="Arial" pitchFamily="34" charset="0"/>
              </a:rPr>
              <a:t>*</a:t>
            </a:r>
            <a:r>
              <a:rPr lang="en-US" sz="850" baseline="30000" dirty="0">
                <a:solidFill>
                  <a:srgbClr val="000000"/>
                </a:solidFill>
                <a:latin typeface="Arial" pitchFamily="34" charset="0"/>
              </a:rPr>
              <a:t>2</a:t>
            </a:r>
            <a:r>
              <a:rPr lang="en-US" sz="850" dirty="0">
                <a:solidFill>
                  <a:srgbClr val="000000"/>
                </a:solidFill>
                <a:latin typeface="Arial" pitchFamily="34" charset="0"/>
              </a:rPr>
              <a:t>Metop-A </a:t>
            </a:r>
            <a:r>
              <a:rPr lang="en-US" sz="850" dirty="0">
                <a:solidFill>
                  <a:prstClr val="black"/>
                </a:solidFill>
                <a:latin typeface="Arial" pitchFamily="34" charset="0"/>
              </a:rPr>
              <a:t>AHRPT does not support full global coverage due to earlier failure of part of the AHRPT system</a:t>
            </a:r>
          </a:p>
          <a:p>
            <a:pPr marL="228600" indent="-228600" defTabSz="457200">
              <a:buFont typeface="Arial" charset="0"/>
              <a:buAutoNum type="arabicPeriod"/>
              <a:defRPr/>
            </a:pPr>
            <a:endParaRPr lang="en-US" sz="850" dirty="0">
              <a:solidFill>
                <a:prstClr val="black"/>
              </a:solidFill>
              <a:latin typeface="Arial" pitchFamily="34" charset="0"/>
            </a:endParaRPr>
          </a:p>
        </p:txBody>
      </p:sp>
    </p:spTree>
    <p:extLst>
      <p:ext uri="{BB962C8B-B14F-4D97-AF65-F5344CB8AC3E}">
        <p14:creationId xmlns:p14="http://schemas.microsoft.com/office/powerpoint/2010/main" val="3897587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Status of Suomi NPP</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TextBox 5"/>
          <p:cNvSpPr txBox="1">
            <a:spLocks noChangeArrowheads="1"/>
          </p:cNvSpPr>
          <p:nvPr/>
        </p:nvSpPr>
        <p:spPr bwMode="auto">
          <a:xfrm>
            <a:off x="2117557" y="1677530"/>
            <a:ext cx="4887877" cy="461665"/>
          </a:xfrm>
          <a:prstGeom prst="rect">
            <a:avLst/>
          </a:prstGeom>
          <a:solidFill>
            <a:srgbClr val="92D050"/>
          </a:solidFill>
          <a:ln w="38100">
            <a:solidFill>
              <a:schemeClr val="tx1"/>
            </a:solidFill>
            <a:miter lim="800000"/>
            <a:headEnd/>
            <a:tailEnd/>
          </a:ln>
        </p:spPr>
        <p:txBody>
          <a:bodyPr wrap="none">
            <a:spAutoFit/>
          </a:bodyPr>
          <a:lstStyle>
            <a:lvl1pPr>
              <a:defRPr sz="900" b="1">
                <a:solidFill>
                  <a:schemeClr val="bg1"/>
                </a:solidFill>
                <a:latin typeface="Tahoma" pitchFamily="34" charset="0"/>
              </a:defRPr>
            </a:lvl1pPr>
            <a:lvl2pPr marL="742950" indent="-285750">
              <a:defRPr sz="900" b="1">
                <a:solidFill>
                  <a:schemeClr val="bg1"/>
                </a:solidFill>
                <a:latin typeface="Tahoma" pitchFamily="34" charset="0"/>
              </a:defRPr>
            </a:lvl2pPr>
            <a:lvl3pPr marL="1143000" indent="-228600">
              <a:defRPr sz="900" b="1">
                <a:solidFill>
                  <a:schemeClr val="bg1"/>
                </a:solidFill>
                <a:latin typeface="Tahoma" pitchFamily="34" charset="0"/>
              </a:defRPr>
            </a:lvl3pPr>
            <a:lvl4pPr marL="1600200" indent="-228600">
              <a:defRPr sz="900" b="1">
                <a:solidFill>
                  <a:schemeClr val="bg1"/>
                </a:solidFill>
                <a:latin typeface="Tahoma" pitchFamily="34" charset="0"/>
              </a:defRPr>
            </a:lvl4pPr>
            <a:lvl5pPr marL="2057400" indent="-228600">
              <a:defRPr sz="900" b="1">
                <a:solidFill>
                  <a:schemeClr val="bg1"/>
                </a:solidFill>
                <a:latin typeface="Tahoma" pitchFamily="34" charset="0"/>
              </a:defRPr>
            </a:lvl5pPr>
            <a:lvl6pPr marL="2514600" indent="-228600" eaLnBrk="0" fontAlgn="base" hangingPunct="0">
              <a:spcBef>
                <a:spcPct val="0"/>
              </a:spcBef>
              <a:spcAft>
                <a:spcPct val="0"/>
              </a:spcAft>
              <a:defRPr sz="900" b="1">
                <a:solidFill>
                  <a:schemeClr val="bg1"/>
                </a:solidFill>
                <a:latin typeface="Tahoma" pitchFamily="34" charset="0"/>
              </a:defRPr>
            </a:lvl6pPr>
            <a:lvl7pPr marL="2971800" indent="-228600" eaLnBrk="0" fontAlgn="base" hangingPunct="0">
              <a:spcBef>
                <a:spcPct val="0"/>
              </a:spcBef>
              <a:spcAft>
                <a:spcPct val="0"/>
              </a:spcAft>
              <a:defRPr sz="900" b="1">
                <a:solidFill>
                  <a:schemeClr val="bg1"/>
                </a:solidFill>
                <a:latin typeface="Tahoma" pitchFamily="34" charset="0"/>
              </a:defRPr>
            </a:lvl7pPr>
            <a:lvl8pPr marL="3429000" indent="-228600" eaLnBrk="0" fontAlgn="base" hangingPunct="0">
              <a:spcBef>
                <a:spcPct val="0"/>
              </a:spcBef>
              <a:spcAft>
                <a:spcPct val="0"/>
              </a:spcAft>
              <a:defRPr sz="900" b="1">
                <a:solidFill>
                  <a:schemeClr val="bg1"/>
                </a:solidFill>
                <a:latin typeface="Tahoma" pitchFamily="34" charset="0"/>
              </a:defRPr>
            </a:lvl8pPr>
            <a:lvl9pPr marL="3886200" indent="-228600" eaLnBrk="0" fontAlgn="base" hangingPunct="0">
              <a:spcBef>
                <a:spcPct val="0"/>
              </a:spcBef>
              <a:spcAft>
                <a:spcPct val="0"/>
              </a:spcAft>
              <a:defRPr sz="900" b="1">
                <a:solidFill>
                  <a:schemeClr val="bg1"/>
                </a:solidFill>
                <a:latin typeface="Tahoma" pitchFamily="34" charset="0"/>
              </a:defRPr>
            </a:lvl9pPr>
          </a:lstStyle>
          <a:p>
            <a:pPr defTabSz="457200"/>
            <a:r>
              <a:rPr lang="en-US" altLang="en-US" sz="2400" dirty="0">
                <a:solidFill>
                  <a:prstClr val="white"/>
                </a:solidFill>
              </a:rPr>
              <a:t>S-NPP Space System is GREEN</a:t>
            </a:r>
          </a:p>
        </p:txBody>
      </p:sp>
      <p:graphicFrame>
        <p:nvGraphicFramePr>
          <p:cNvPr id="8" name="Table 7"/>
          <p:cNvGraphicFramePr>
            <a:graphicFrameLocks noGrp="1"/>
          </p:cNvGraphicFramePr>
          <p:nvPr>
            <p:extLst>
              <p:ext uri="{D42A27DB-BD31-4B8C-83A1-F6EECF244321}">
                <p14:modId xmlns:p14="http://schemas.microsoft.com/office/powerpoint/2010/main" val="1423211237"/>
              </p:ext>
            </p:extLst>
          </p:nvPr>
        </p:nvGraphicFramePr>
        <p:xfrm>
          <a:off x="304877" y="3147257"/>
          <a:ext cx="2850173" cy="1184276"/>
        </p:xfrm>
        <a:graphic>
          <a:graphicData uri="http://schemas.openxmlformats.org/drawingml/2006/table">
            <a:tbl>
              <a:tblPr firstRow="1" bandRow="1">
                <a:tableStyleId>{5940675A-B579-460E-94D1-54222C63F5DA}</a:tableStyleId>
              </a:tblPr>
              <a:tblGrid>
                <a:gridCol w="1666841"/>
                <a:gridCol w="1183332"/>
              </a:tblGrid>
              <a:tr h="348145">
                <a:tc>
                  <a:txBody>
                    <a:bodyPr/>
                    <a:lstStyle/>
                    <a:p>
                      <a:r>
                        <a:rPr lang="en-US" sz="1400" b="1" dirty="0" smtClean="0"/>
                        <a:t>Spacecraft</a:t>
                      </a:r>
                      <a:endParaRPr lang="en-US" sz="1400" b="1" dirty="0"/>
                    </a:p>
                  </a:txBody>
                  <a:tcPr marL="77907" marR="77907" marT="45711" marB="45711"/>
                </a:tc>
                <a:tc>
                  <a:txBody>
                    <a:bodyPr/>
                    <a:lstStyle/>
                    <a:p>
                      <a:pPr algn="ctr"/>
                      <a:r>
                        <a:rPr lang="en-US" sz="1400" dirty="0" smtClean="0"/>
                        <a:t>S-NPP</a:t>
                      </a:r>
                      <a:endParaRPr lang="en-US" sz="1400" dirty="0"/>
                    </a:p>
                  </a:txBody>
                  <a:tcPr marL="77907" marR="77907" marT="45711" marB="45711"/>
                </a:tc>
              </a:tr>
              <a:tr h="317989">
                <a:tc>
                  <a:txBody>
                    <a:bodyPr/>
                    <a:lstStyle/>
                    <a:p>
                      <a:r>
                        <a:rPr lang="en-US" sz="1400" b="1" dirty="0" smtClean="0"/>
                        <a:t>Launch Date</a:t>
                      </a:r>
                      <a:endParaRPr lang="en-US" sz="1400" b="1" dirty="0"/>
                    </a:p>
                  </a:txBody>
                  <a:tcPr marL="77907" marR="77907" marT="45711" marB="45711"/>
                </a:tc>
                <a:tc>
                  <a:txBody>
                    <a:bodyPr/>
                    <a:lstStyle/>
                    <a:p>
                      <a:pPr algn="ctr"/>
                      <a:r>
                        <a:rPr lang="en-US" sz="1400" dirty="0" smtClean="0"/>
                        <a:t>Oct</a:t>
                      </a:r>
                      <a:r>
                        <a:rPr lang="en-US" sz="1400" baseline="0" dirty="0" smtClean="0"/>
                        <a:t> 28, 2011</a:t>
                      </a:r>
                      <a:endParaRPr lang="en-US" sz="1400" dirty="0"/>
                    </a:p>
                  </a:txBody>
                  <a:tcPr marL="77907" marR="77907" marT="45711" marB="45711"/>
                </a:tc>
              </a:tr>
              <a:tr h="518142">
                <a:tc>
                  <a:txBody>
                    <a:bodyPr/>
                    <a:lstStyle/>
                    <a:p>
                      <a:r>
                        <a:rPr lang="en-US" sz="1400" b="1" dirty="0" smtClean="0"/>
                        <a:t>Mission Category</a:t>
                      </a:r>
                      <a:endParaRPr lang="en-US" sz="1400" b="1" dirty="0"/>
                    </a:p>
                  </a:txBody>
                  <a:tcPr marL="77907" marR="77907" marT="45711" marB="45711"/>
                </a:tc>
                <a:tc>
                  <a:txBody>
                    <a:bodyPr/>
                    <a:lstStyle/>
                    <a:p>
                      <a:pPr algn="ctr"/>
                      <a:r>
                        <a:rPr lang="en-US" sz="1400" dirty="0" smtClean="0"/>
                        <a:t>LTAN 1330 (PM)</a:t>
                      </a:r>
                      <a:endParaRPr lang="en-US" sz="1400" dirty="0"/>
                    </a:p>
                  </a:txBody>
                  <a:tcPr marL="77907" marR="77907" marT="45711" marB="45711"/>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9020905"/>
              </p:ext>
            </p:extLst>
          </p:nvPr>
        </p:nvGraphicFramePr>
        <p:xfrm>
          <a:off x="6156157" y="3121344"/>
          <a:ext cx="2602523" cy="2525284"/>
        </p:xfrm>
        <a:graphic>
          <a:graphicData uri="http://schemas.openxmlformats.org/drawingml/2006/table">
            <a:tbl>
              <a:tblPr firstRow="1" bandRow="1">
                <a:tableStyleId>{5940675A-B579-460E-94D1-54222C63F5DA}</a:tableStyleId>
              </a:tblPr>
              <a:tblGrid>
                <a:gridCol w="1901513"/>
                <a:gridCol w="701010"/>
              </a:tblGrid>
              <a:tr h="546693">
                <a:tc>
                  <a:txBody>
                    <a:bodyPr/>
                    <a:lstStyle/>
                    <a:p>
                      <a:r>
                        <a:rPr lang="en-US" sz="1400" b="1" dirty="0" smtClean="0"/>
                        <a:t>Payload</a:t>
                      </a:r>
                      <a:r>
                        <a:rPr lang="en-US" sz="1400" b="1" baseline="0" dirty="0" smtClean="0"/>
                        <a:t> Instruments</a:t>
                      </a:r>
                      <a:endParaRPr lang="en-US" sz="1400" b="1" dirty="0"/>
                    </a:p>
                  </a:txBody>
                  <a:tcPr marL="77919" marR="77919" marT="45724" marB="45724"/>
                </a:tc>
                <a:tc>
                  <a:txBody>
                    <a:bodyPr/>
                    <a:lstStyle/>
                    <a:p>
                      <a:pPr algn="ctr"/>
                      <a:r>
                        <a:rPr lang="en-US" sz="1400" b="1" dirty="0" smtClean="0"/>
                        <a:t>Status</a:t>
                      </a:r>
                      <a:endParaRPr lang="en-US" sz="1400" b="1" dirty="0"/>
                    </a:p>
                  </a:txBody>
                  <a:tcPr marL="77919" marR="77919" marT="45724" marB="45724"/>
                </a:tc>
              </a:tr>
              <a:tr h="335591">
                <a:tc>
                  <a:txBody>
                    <a:bodyPr/>
                    <a:lstStyle/>
                    <a:p>
                      <a:r>
                        <a:rPr lang="en-US" sz="1400" b="0" dirty="0" smtClean="0"/>
                        <a:t>ATMS</a:t>
                      </a:r>
                      <a:endParaRPr lang="en-US" sz="1400" b="0" dirty="0"/>
                    </a:p>
                  </a:txBody>
                  <a:tcPr marL="77919" marR="77919" marT="45724" marB="45724"/>
                </a:tc>
                <a:tc>
                  <a:txBody>
                    <a:bodyPr/>
                    <a:lstStyle/>
                    <a:p>
                      <a:pPr algn="ctr"/>
                      <a:r>
                        <a:rPr lang="en-US" sz="1400" b="0" dirty="0" smtClean="0"/>
                        <a:t>G</a:t>
                      </a:r>
                      <a:endParaRPr lang="en-US" sz="1400" b="0" dirty="0"/>
                    </a:p>
                  </a:txBody>
                  <a:tcPr marL="77919" marR="77919" marT="45724" marB="45724">
                    <a:solidFill>
                      <a:srgbClr val="92D050"/>
                    </a:solidFill>
                  </a:tcPr>
                </a:tc>
              </a:tr>
              <a:tr h="346079">
                <a:tc>
                  <a:txBody>
                    <a:bodyPr/>
                    <a:lstStyle/>
                    <a:p>
                      <a:r>
                        <a:rPr lang="en-US" sz="1400" b="0" dirty="0" smtClean="0"/>
                        <a:t>CERES</a:t>
                      </a:r>
                      <a:endParaRPr lang="en-US" sz="1400" b="0" dirty="0"/>
                    </a:p>
                  </a:txBody>
                  <a:tcPr marL="77919" marR="77919" marT="45724" marB="45724"/>
                </a:tc>
                <a:tc>
                  <a:txBody>
                    <a:bodyPr/>
                    <a:lstStyle/>
                    <a:p>
                      <a:pPr algn="ctr"/>
                      <a:r>
                        <a:rPr lang="en-US" sz="1400" b="0" dirty="0" smtClean="0"/>
                        <a:t>G</a:t>
                      </a:r>
                      <a:endParaRPr lang="en-US" sz="1400" b="0" dirty="0"/>
                    </a:p>
                  </a:txBody>
                  <a:tcPr marL="77919" marR="77919" marT="45724" marB="45724">
                    <a:solidFill>
                      <a:srgbClr val="92D050"/>
                    </a:solidFill>
                  </a:tcPr>
                </a:tc>
              </a:tr>
              <a:tr h="325104">
                <a:tc>
                  <a:txBody>
                    <a:bodyPr/>
                    <a:lstStyle/>
                    <a:p>
                      <a:r>
                        <a:rPr lang="en-US" sz="1400" b="0" dirty="0" smtClean="0"/>
                        <a:t>CrIS</a:t>
                      </a:r>
                      <a:endParaRPr lang="en-US" sz="1400" b="0" dirty="0"/>
                    </a:p>
                  </a:txBody>
                  <a:tcPr marL="77919" marR="77919" marT="45724" marB="45724"/>
                </a:tc>
                <a:tc>
                  <a:txBody>
                    <a:bodyPr/>
                    <a:lstStyle/>
                    <a:p>
                      <a:pPr algn="ctr"/>
                      <a:r>
                        <a:rPr lang="en-US" sz="1400" b="0" dirty="0" smtClean="0"/>
                        <a:t>G</a:t>
                      </a:r>
                      <a:endParaRPr lang="en-US" sz="1400" b="0" dirty="0"/>
                    </a:p>
                  </a:txBody>
                  <a:tcPr marL="77919" marR="77919" marT="45724" marB="45724">
                    <a:solidFill>
                      <a:srgbClr val="92D050"/>
                    </a:solidFill>
                  </a:tcPr>
                </a:tc>
              </a:tr>
              <a:tr h="321609">
                <a:tc>
                  <a:txBody>
                    <a:bodyPr/>
                    <a:lstStyle/>
                    <a:p>
                      <a:r>
                        <a:rPr lang="en-US" sz="1400" b="0" dirty="0" smtClean="0"/>
                        <a:t>OMPS – Nadir</a:t>
                      </a:r>
                      <a:endParaRPr lang="en-US" sz="1400" b="0" dirty="0"/>
                    </a:p>
                  </a:txBody>
                  <a:tcPr marL="77919" marR="77919" marT="45724" marB="45724"/>
                </a:tc>
                <a:tc>
                  <a:txBody>
                    <a:bodyPr/>
                    <a:lstStyle/>
                    <a:p>
                      <a:pPr algn="ctr"/>
                      <a:r>
                        <a:rPr lang="en-US" sz="1400" b="0" dirty="0" smtClean="0"/>
                        <a:t>G</a:t>
                      </a:r>
                      <a:endParaRPr lang="en-US" sz="1400" b="0" dirty="0"/>
                    </a:p>
                  </a:txBody>
                  <a:tcPr marL="77919" marR="77919" marT="45724" marB="45724">
                    <a:solidFill>
                      <a:srgbClr val="92D050"/>
                    </a:solidFill>
                  </a:tcPr>
                </a:tc>
              </a:tr>
              <a:tr h="325104">
                <a:tc>
                  <a:txBody>
                    <a:bodyPr/>
                    <a:lstStyle/>
                    <a:p>
                      <a:r>
                        <a:rPr lang="en-US" sz="1400" b="0" dirty="0" smtClean="0"/>
                        <a:t>OMPS – Limb</a:t>
                      </a:r>
                      <a:endParaRPr lang="en-US" sz="1400" b="0" dirty="0"/>
                    </a:p>
                  </a:txBody>
                  <a:tcPr marL="77919" marR="77919" marT="45724" marB="45724"/>
                </a:tc>
                <a:tc>
                  <a:txBody>
                    <a:bodyPr/>
                    <a:lstStyle/>
                    <a:p>
                      <a:pPr algn="ctr"/>
                      <a:r>
                        <a:rPr lang="en-US" sz="1400" b="0" dirty="0" smtClean="0"/>
                        <a:t>G</a:t>
                      </a:r>
                      <a:endParaRPr lang="en-US" sz="1400" b="0" dirty="0"/>
                    </a:p>
                  </a:txBody>
                  <a:tcPr marL="77919" marR="77919" marT="45724" marB="45724">
                    <a:solidFill>
                      <a:srgbClr val="92D050"/>
                    </a:solidFill>
                  </a:tcPr>
                </a:tc>
              </a:tr>
              <a:tr h="325104">
                <a:tc>
                  <a:txBody>
                    <a:bodyPr/>
                    <a:lstStyle/>
                    <a:p>
                      <a:r>
                        <a:rPr lang="en-US" sz="1400" b="0" dirty="0" smtClean="0"/>
                        <a:t>VIIRS</a:t>
                      </a:r>
                      <a:endParaRPr lang="en-US" sz="1400" b="0" dirty="0"/>
                    </a:p>
                  </a:txBody>
                  <a:tcPr marL="77919" marR="77919" marT="45724" marB="45724"/>
                </a:tc>
                <a:tc>
                  <a:txBody>
                    <a:bodyPr/>
                    <a:lstStyle/>
                    <a:p>
                      <a:pPr algn="ctr"/>
                      <a:r>
                        <a:rPr lang="en-US" sz="1400" b="0" dirty="0" smtClean="0"/>
                        <a:t>G</a:t>
                      </a:r>
                      <a:endParaRPr lang="en-US" sz="1400" b="0" dirty="0"/>
                    </a:p>
                  </a:txBody>
                  <a:tcPr marL="77919" marR="77919" marT="45724" marB="45724">
                    <a:solidFill>
                      <a:srgbClr val="92D050"/>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62130625"/>
              </p:ext>
            </p:extLst>
          </p:nvPr>
        </p:nvGraphicFramePr>
        <p:xfrm>
          <a:off x="3226854" y="2824995"/>
          <a:ext cx="2642088" cy="3675066"/>
        </p:xfrm>
        <a:graphic>
          <a:graphicData uri="http://schemas.openxmlformats.org/drawingml/2006/table">
            <a:tbl>
              <a:tblPr firstRow="1" bandRow="1">
                <a:tableStyleId>{5940675A-B579-460E-94D1-54222C63F5DA}</a:tableStyleId>
              </a:tblPr>
              <a:tblGrid>
                <a:gridCol w="1951853"/>
                <a:gridCol w="690235"/>
              </a:tblGrid>
              <a:tr h="367695">
                <a:tc>
                  <a:txBody>
                    <a:bodyPr/>
                    <a:lstStyle/>
                    <a:p>
                      <a:r>
                        <a:rPr lang="en-US" sz="1400" b="1" dirty="0" smtClean="0"/>
                        <a:t>Spacecraft</a:t>
                      </a:r>
                      <a:r>
                        <a:rPr lang="en-US" sz="1400" b="1" baseline="0" dirty="0" smtClean="0"/>
                        <a:t> Subsystem</a:t>
                      </a:r>
                      <a:endParaRPr lang="en-US" sz="1400" b="1" dirty="0"/>
                    </a:p>
                  </a:txBody>
                  <a:tcPr marL="77880" marR="77880" marT="45714" marB="45714"/>
                </a:tc>
                <a:tc>
                  <a:txBody>
                    <a:bodyPr/>
                    <a:lstStyle/>
                    <a:p>
                      <a:pPr algn="ctr"/>
                      <a:r>
                        <a:rPr lang="en-US" sz="1400" b="1" dirty="0" smtClean="0"/>
                        <a:t>Status</a:t>
                      </a:r>
                      <a:endParaRPr lang="en-US" sz="1400" b="1" dirty="0"/>
                    </a:p>
                  </a:txBody>
                  <a:tcPr marL="77880" marR="77880" marT="45714" marB="45714"/>
                </a:tc>
              </a:tr>
              <a:tr h="518147">
                <a:tc>
                  <a:txBody>
                    <a:bodyPr/>
                    <a:lstStyle/>
                    <a:p>
                      <a:r>
                        <a:rPr lang="en-US" sz="1400" b="0" dirty="0" smtClean="0"/>
                        <a:t>TLM,</a:t>
                      </a:r>
                      <a:r>
                        <a:rPr lang="en-US" sz="1400" b="0" baseline="0" dirty="0" smtClean="0"/>
                        <a:t> Command &amp; Control</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nchor="ctr">
                    <a:solidFill>
                      <a:srgbClr val="92D050"/>
                    </a:solidFill>
                  </a:tcPr>
                </a:tc>
              </a:tr>
              <a:tr h="327945">
                <a:tc>
                  <a:txBody>
                    <a:bodyPr/>
                    <a:lstStyle/>
                    <a:p>
                      <a:r>
                        <a:rPr lang="en-US" sz="1400" b="0" dirty="0" smtClean="0"/>
                        <a:t>ADCS</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8070">
                <a:tc>
                  <a:txBody>
                    <a:bodyPr/>
                    <a:lstStyle/>
                    <a:p>
                      <a:r>
                        <a:rPr lang="en-US" sz="1400" b="0" dirty="0" smtClean="0"/>
                        <a:t>EPS</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4788">
                <a:tc>
                  <a:txBody>
                    <a:bodyPr/>
                    <a:lstStyle/>
                    <a:p>
                      <a:r>
                        <a:rPr lang="en-US" sz="1400" b="0" dirty="0" smtClean="0"/>
                        <a:t>Thermal</a:t>
                      </a:r>
                      <a:r>
                        <a:rPr lang="en-US" sz="1400" b="0" baseline="0" dirty="0" smtClean="0"/>
                        <a:t> Control</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8070">
                <a:tc>
                  <a:txBody>
                    <a:bodyPr/>
                    <a:lstStyle/>
                    <a:p>
                      <a:r>
                        <a:rPr lang="en-US" sz="1400" b="0" dirty="0" smtClean="0"/>
                        <a:t>Communications</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8070">
                <a:tc>
                  <a:txBody>
                    <a:bodyPr/>
                    <a:lstStyle/>
                    <a:p>
                      <a:r>
                        <a:rPr lang="en-US" sz="1400" b="0" dirty="0" smtClean="0"/>
                        <a:t>CDP</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8070">
                <a:tc>
                  <a:txBody>
                    <a:bodyPr/>
                    <a:lstStyle/>
                    <a:p>
                      <a:r>
                        <a:rPr lang="en-US" sz="1400" b="0" dirty="0" smtClean="0"/>
                        <a:t>SCC</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8070">
                <a:tc>
                  <a:txBody>
                    <a:bodyPr/>
                    <a:lstStyle/>
                    <a:p>
                      <a:r>
                        <a:rPr lang="en-US" sz="1400" b="0" dirty="0" smtClean="0"/>
                        <a:t>GPS</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8070">
                <a:tc>
                  <a:txBody>
                    <a:bodyPr/>
                    <a:lstStyle/>
                    <a:p>
                      <a:r>
                        <a:rPr lang="en-US" sz="1400" b="0" dirty="0" smtClean="0"/>
                        <a:t>1553</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r h="308070">
                <a:tc>
                  <a:txBody>
                    <a:bodyPr/>
                    <a:lstStyle/>
                    <a:p>
                      <a:r>
                        <a:rPr lang="en-US" sz="1400" b="0" dirty="0" smtClean="0"/>
                        <a:t>1394</a:t>
                      </a:r>
                      <a:endParaRPr lang="en-US" sz="1400" b="0" dirty="0"/>
                    </a:p>
                  </a:txBody>
                  <a:tcPr marL="77880" marR="77880" marT="45714" marB="45714"/>
                </a:tc>
                <a:tc>
                  <a:txBody>
                    <a:bodyPr/>
                    <a:lstStyle/>
                    <a:p>
                      <a:pPr algn="ctr"/>
                      <a:r>
                        <a:rPr lang="en-US" sz="1400" b="0" dirty="0" smtClean="0"/>
                        <a:t>G</a:t>
                      </a:r>
                      <a:endParaRPr lang="en-US" sz="1400" b="0" dirty="0"/>
                    </a:p>
                  </a:txBody>
                  <a:tcPr marL="77880" marR="77880" marT="45714" marB="45714">
                    <a:solidFill>
                      <a:srgbClr val="92D050"/>
                    </a:solidFill>
                  </a:tcPr>
                </a:tc>
              </a:tr>
            </a:tbl>
          </a:graphicData>
        </a:graphic>
      </p:graphicFrame>
      <p:sp>
        <p:nvSpPr>
          <p:cNvPr id="11" name="TextBox 10"/>
          <p:cNvSpPr txBox="1"/>
          <p:nvPr/>
        </p:nvSpPr>
        <p:spPr>
          <a:xfrm>
            <a:off x="889565" y="4550607"/>
            <a:ext cx="2129204" cy="261938"/>
          </a:xfrm>
          <a:prstGeom prst="rect">
            <a:avLst/>
          </a:prstGeom>
          <a:noFill/>
        </p:spPr>
        <p:txBody>
          <a:bodyPr>
            <a:spAutoFit/>
          </a:bodyPr>
          <a:lstStyle/>
          <a:p>
            <a:pPr defTabSz="457200">
              <a:defRPr/>
            </a:pPr>
            <a:r>
              <a:rPr lang="en-US" sz="1100" dirty="0">
                <a:solidFill>
                  <a:prstClr val="black"/>
                </a:solidFill>
              </a:rPr>
              <a:t>Operational (or capable of)</a:t>
            </a:r>
          </a:p>
        </p:txBody>
      </p:sp>
      <p:sp>
        <p:nvSpPr>
          <p:cNvPr id="14" name="TextBox 13"/>
          <p:cNvSpPr txBox="1"/>
          <p:nvPr/>
        </p:nvSpPr>
        <p:spPr>
          <a:xfrm>
            <a:off x="889565" y="4920495"/>
            <a:ext cx="2135066" cy="431800"/>
          </a:xfrm>
          <a:prstGeom prst="rect">
            <a:avLst/>
          </a:prstGeom>
          <a:noFill/>
        </p:spPr>
        <p:txBody>
          <a:bodyPr>
            <a:spAutoFit/>
          </a:bodyPr>
          <a:lstStyle/>
          <a:p>
            <a:pPr defTabSz="457200">
              <a:defRPr/>
            </a:pPr>
            <a:r>
              <a:rPr lang="en-US" sz="1100" dirty="0">
                <a:solidFill>
                  <a:prstClr val="black"/>
                </a:solidFill>
              </a:rPr>
              <a:t>Operational with limitations (or standby)</a:t>
            </a:r>
          </a:p>
        </p:txBody>
      </p:sp>
      <p:sp>
        <p:nvSpPr>
          <p:cNvPr id="15" name="TextBox 14"/>
          <p:cNvSpPr txBox="1"/>
          <p:nvPr/>
        </p:nvSpPr>
        <p:spPr>
          <a:xfrm>
            <a:off x="892496" y="5352295"/>
            <a:ext cx="2132135" cy="430212"/>
          </a:xfrm>
          <a:prstGeom prst="rect">
            <a:avLst/>
          </a:prstGeom>
          <a:noFill/>
        </p:spPr>
        <p:txBody>
          <a:bodyPr>
            <a:spAutoFit/>
          </a:bodyPr>
          <a:lstStyle/>
          <a:p>
            <a:pPr defTabSz="457200">
              <a:defRPr/>
            </a:pPr>
            <a:r>
              <a:rPr lang="en-US" sz="1100" dirty="0">
                <a:solidFill>
                  <a:prstClr val="black"/>
                </a:solidFill>
              </a:rPr>
              <a:t>Operational with degraded performance</a:t>
            </a:r>
          </a:p>
        </p:txBody>
      </p:sp>
      <p:sp>
        <p:nvSpPr>
          <p:cNvPr id="16" name="TextBox 15"/>
          <p:cNvSpPr txBox="1"/>
          <p:nvPr/>
        </p:nvSpPr>
        <p:spPr>
          <a:xfrm>
            <a:off x="967230" y="5785682"/>
            <a:ext cx="1973873" cy="260350"/>
          </a:xfrm>
          <a:prstGeom prst="rect">
            <a:avLst/>
          </a:prstGeom>
          <a:noFill/>
        </p:spPr>
        <p:txBody>
          <a:bodyPr>
            <a:spAutoFit/>
          </a:bodyPr>
          <a:lstStyle/>
          <a:p>
            <a:pPr defTabSz="457200">
              <a:defRPr/>
            </a:pPr>
            <a:r>
              <a:rPr lang="en-US" sz="1100" dirty="0">
                <a:solidFill>
                  <a:prstClr val="black"/>
                </a:solidFill>
              </a:rPr>
              <a:t>Not functional</a:t>
            </a:r>
          </a:p>
        </p:txBody>
      </p:sp>
      <p:sp>
        <p:nvSpPr>
          <p:cNvPr id="17" name="TextBox 13"/>
          <p:cNvSpPr txBox="1">
            <a:spLocks noChangeArrowheads="1"/>
          </p:cNvSpPr>
          <p:nvPr/>
        </p:nvSpPr>
        <p:spPr bwMode="auto">
          <a:xfrm>
            <a:off x="765007" y="4615696"/>
            <a:ext cx="127488" cy="230832"/>
          </a:xfrm>
          <a:prstGeom prst="rect">
            <a:avLst/>
          </a:prstGeom>
          <a:solidFill>
            <a:srgbClr val="009900"/>
          </a:solidFill>
          <a:ln w="19050">
            <a:solidFill>
              <a:schemeClr val="tx1"/>
            </a:solidFill>
            <a:miter lim="800000"/>
            <a:headEnd/>
            <a:tailEnd/>
          </a:ln>
        </p:spPr>
        <p:txBody>
          <a:bodyPr>
            <a:spAutoFit/>
          </a:bodyPr>
          <a:lstStyle>
            <a:lvl1pPr>
              <a:defRPr sz="900" b="1">
                <a:solidFill>
                  <a:schemeClr val="bg1"/>
                </a:solidFill>
                <a:latin typeface="Tahoma" pitchFamily="34" charset="0"/>
              </a:defRPr>
            </a:lvl1pPr>
            <a:lvl2pPr marL="742950" indent="-285750">
              <a:defRPr sz="900" b="1">
                <a:solidFill>
                  <a:schemeClr val="bg1"/>
                </a:solidFill>
                <a:latin typeface="Tahoma" pitchFamily="34" charset="0"/>
              </a:defRPr>
            </a:lvl2pPr>
            <a:lvl3pPr marL="1143000" indent="-228600">
              <a:defRPr sz="900" b="1">
                <a:solidFill>
                  <a:schemeClr val="bg1"/>
                </a:solidFill>
                <a:latin typeface="Tahoma" pitchFamily="34" charset="0"/>
              </a:defRPr>
            </a:lvl3pPr>
            <a:lvl4pPr marL="1600200" indent="-228600">
              <a:defRPr sz="900" b="1">
                <a:solidFill>
                  <a:schemeClr val="bg1"/>
                </a:solidFill>
                <a:latin typeface="Tahoma" pitchFamily="34" charset="0"/>
              </a:defRPr>
            </a:lvl4pPr>
            <a:lvl5pPr marL="2057400" indent="-228600">
              <a:defRPr sz="900" b="1">
                <a:solidFill>
                  <a:schemeClr val="bg1"/>
                </a:solidFill>
                <a:latin typeface="Tahoma" pitchFamily="34" charset="0"/>
              </a:defRPr>
            </a:lvl5pPr>
            <a:lvl6pPr marL="2514600" indent="-228600" eaLnBrk="0" fontAlgn="base" hangingPunct="0">
              <a:spcBef>
                <a:spcPct val="0"/>
              </a:spcBef>
              <a:spcAft>
                <a:spcPct val="0"/>
              </a:spcAft>
              <a:defRPr sz="900" b="1">
                <a:solidFill>
                  <a:schemeClr val="bg1"/>
                </a:solidFill>
                <a:latin typeface="Tahoma" pitchFamily="34" charset="0"/>
              </a:defRPr>
            </a:lvl6pPr>
            <a:lvl7pPr marL="2971800" indent="-228600" eaLnBrk="0" fontAlgn="base" hangingPunct="0">
              <a:spcBef>
                <a:spcPct val="0"/>
              </a:spcBef>
              <a:spcAft>
                <a:spcPct val="0"/>
              </a:spcAft>
              <a:defRPr sz="900" b="1">
                <a:solidFill>
                  <a:schemeClr val="bg1"/>
                </a:solidFill>
                <a:latin typeface="Tahoma" pitchFamily="34" charset="0"/>
              </a:defRPr>
            </a:lvl7pPr>
            <a:lvl8pPr marL="3429000" indent="-228600" eaLnBrk="0" fontAlgn="base" hangingPunct="0">
              <a:spcBef>
                <a:spcPct val="0"/>
              </a:spcBef>
              <a:spcAft>
                <a:spcPct val="0"/>
              </a:spcAft>
              <a:defRPr sz="900" b="1">
                <a:solidFill>
                  <a:schemeClr val="bg1"/>
                </a:solidFill>
                <a:latin typeface="Tahoma" pitchFamily="34" charset="0"/>
              </a:defRPr>
            </a:lvl8pPr>
            <a:lvl9pPr marL="3886200" indent="-228600" eaLnBrk="0" fontAlgn="base" hangingPunct="0">
              <a:spcBef>
                <a:spcPct val="0"/>
              </a:spcBef>
              <a:spcAft>
                <a:spcPct val="0"/>
              </a:spcAft>
              <a:defRPr sz="900" b="1">
                <a:solidFill>
                  <a:schemeClr val="bg1"/>
                </a:solidFill>
                <a:latin typeface="Tahoma" pitchFamily="34" charset="0"/>
              </a:defRPr>
            </a:lvl9pPr>
          </a:lstStyle>
          <a:p>
            <a:pPr defTabSz="457200"/>
            <a:endParaRPr lang="en-US" altLang="en-US">
              <a:solidFill>
                <a:prstClr val="white"/>
              </a:solidFill>
            </a:endParaRPr>
          </a:p>
        </p:txBody>
      </p:sp>
      <p:sp>
        <p:nvSpPr>
          <p:cNvPr id="18" name="TextBox 14"/>
          <p:cNvSpPr txBox="1">
            <a:spLocks noChangeArrowheads="1"/>
          </p:cNvSpPr>
          <p:nvPr/>
        </p:nvSpPr>
        <p:spPr bwMode="auto">
          <a:xfrm>
            <a:off x="762077" y="5020507"/>
            <a:ext cx="127488" cy="230832"/>
          </a:xfrm>
          <a:prstGeom prst="rect">
            <a:avLst/>
          </a:prstGeom>
          <a:solidFill>
            <a:srgbClr val="FFFF00"/>
          </a:solidFill>
          <a:ln w="19050">
            <a:solidFill>
              <a:schemeClr val="tx1"/>
            </a:solidFill>
            <a:miter lim="800000"/>
            <a:headEnd/>
            <a:tailEnd/>
          </a:ln>
        </p:spPr>
        <p:txBody>
          <a:bodyPr>
            <a:spAutoFit/>
          </a:bodyPr>
          <a:lstStyle>
            <a:lvl1pPr>
              <a:defRPr sz="900" b="1">
                <a:solidFill>
                  <a:schemeClr val="bg1"/>
                </a:solidFill>
                <a:latin typeface="Tahoma" pitchFamily="34" charset="0"/>
              </a:defRPr>
            </a:lvl1pPr>
            <a:lvl2pPr marL="742950" indent="-285750">
              <a:defRPr sz="900" b="1">
                <a:solidFill>
                  <a:schemeClr val="bg1"/>
                </a:solidFill>
                <a:latin typeface="Tahoma" pitchFamily="34" charset="0"/>
              </a:defRPr>
            </a:lvl2pPr>
            <a:lvl3pPr marL="1143000" indent="-228600">
              <a:defRPr sz="900" b="1">
                <a:solidFill>
                  <a:schemeClr val="bg1"/>
                </a:solidFill>
                <a:latin typeface="Tahoma" pitchFamily="34" charset="0"/>
              </a:defRPr>
            </a:lvl3pPr>
            <a:lvl4pPr marL="1600200" indent="-228600">
              <a:defRPr sz="900" b="1">
                <a:solidFill>
                  <a:schemeClr val="bg1"/>
                </a:solidFill>
                <a:latin typeface="Tahoma" pitchFamily="34" charset="0"/>
              </a:defRPr>
            </a:lvl4pPr>
            <a:lvl5pPr marL="2057400" indent="-228600">
              <a:defRPr sz="900" b="1">
                <a:solidFill>
                  <a:schemeClr val="bg1"/>
                </a:solidFill>
                <a:latin typeface="Tahoma" pitchFamily="34" charset="0"/>
              </a:defRPr>
            </a:lvl5pPr>
            <a:lvl6pPr marL="2514600" indent="-228600" eaLnBrk="0" fontAlgn="base" hangingPunct="0">
              <a:spcBef>
                <a:spcPct val="0"/>
              </a:spcBef>
              <a:spcAft>
                <a:spcPct val="0"/>
              </a:spcAft>
              <a:defRPr sz="900" b="1">
                <a:solidFill>
                  <a:schemeClr val="bg1"/>
                </a:solidFill>
                <a:latin typeface="Tahoma" pitchFamily="34" charset="0"/>
              </a:defRPr>
            </a:lvl6pPr>
            <a:lvl7pPr marL="2971800" indent="-228600" eaLnBrk="0" fontAlgn="base" hangingPunct="0">
              <a:spcBef>
                <a:spcPct val="0"/>
              </a:spcBef>
              <a:spcAft>
                <a:spcPct val="0"/>
              </a:spcAft>
              <a:defRPr sz="900" b="1">
                <a:solidFill>
                  <a:schemeClr val="bg1"/>
                </a:solidFill>
                <a:latin typeface="Tahoma" pitchFamily="34" charset="0"/>
              </a:defRPr>
            </a:lvl7pPr>
            <a:lvl8pPr marL="3429000" indent="-228600" eaLnBrk="0" fontAlgn="base" hangingPunct="0">
              <a:spcBef>
                <a:spcPct val="0"/>
              </a:spcBef>
              <a:spcAft>
                <a:spcPct val="0"/>
              </a:spcAft>
              <a:defRPr sz="900" b="1">
                <a:solidFill>
                  <a:schemeClr val="bg1"/>
                </a:solidFill>
                <a:latin typeface="Tahoma" pitchFamily="34" charset="0"/>
              </a:defRPr>
            </a:lvl8pPr>
            <a:lvl9pPr marL="3886200" indent="-228600" eaLnBrk="0" fontAlgn="base" hangingPunct="0">
              <a:spcBef>
                <a:spcPct val="0"/>
              </a:spcBef>
              <a:spcAft>
                <a:spcPct val="0"/>
              </a:spcAft>
              <a:defRPr sz="900" b="1">
                <a:solidFill>
                  <a:schemeClr val="bg1"/>
                </a:solidFill>
                <a:latin typeface="Tahoma" pitchFamily="34" charset="0"/>
              </a:defRPr>
            </a:lvl9pPr>
          </a:lstStyle>
          <a:p>
            <a:pPr defTabSz="457200"/>
            <a:endParaRPr lang="en-US" altLang="en-US">
              <a:solidFill>
                <a:prstClr val="white"/>
              </a:solidFill>
            </a:endParaRPr>
          </a:p>
        </p:txBody>
      </p:sp>
      <p:sp>
        <p:nvSpPr>
          <p:cNvPr id="19" name="TextBox 15"/>
          <p:cNvSpPr txBox="1">
            <a:spLocks noChangeArrowheads="1"/>
          </p:cNvSpPr>
          <p:nvPr/>
        </p:nvSpPr>
        <p:spPr bwMode="auto">
          <a:xfrm>
            <a:off x="765007" y="5415796"/>
            <a:ext cx="127488" cy="230832"/>
          </a:xfrm>
          <a:prstGeom prst="rect">
            <a:avLst/>
          </a:prstGeom>
          <a:solidFill>
            <a:srgbClr val="FFC000"/>
          </a:solidFill>
          <a:ln w="19050">
            <a:solidFill>
              <a:schemeClr val="tx1"/>
            </a:solidFill>
            <a:miter lim="800000"/>
            <a:headEnd/>
            <a:tailEnd/>
          </a:ln>
        </p:spPr>
        <p:txBody>
          <a:bodyPr>
            <a:spAutoFit/>
          </a:bodyPr>
          <a:lstStyle>
            <a:lvl1pPr>
              <a:defRPr sz="900" b="1">
                <a:solidFill>
                  <a:schemeClr val="bg1"/>
                </a:solidFill>
                <a:latin typeface="Tahoma" pitchFamily="34" charset="0"/>
              </a:defRPr>
            </a:lvl1pPr>
            <a:lvl2pPr marL="742950" indent="-285750">
              <a:defRPr sz="900" b="1">
                <a:solidFill>
                  <a:schemeClr val="bg1"/>
                </a:solidFill>
                <a:latin typeface="Tahoma" pitchFamily="34" charset="0"/>
              </a:defRPr>
            </a:lvl2pPr>
            <a:lvl3pPr marL="1143000" indent="-228600">
              <a:defRPr sz="900" b="1">
                <a:solidFill>
                  <a:schemeClr val="bg1"/>
                </a:solidFill>
                <a:latin typeface="Tahoma" pitchFamily="34" charset="0"/>
              </a:defRPr>
            </a:lvl3pPr>
            <a:lvl4pPr marL="1600200" indent="-228600">
              <a:defRPr sz="900" b="1">
                <a:solidFill>
                  <a:schemeClr val="bg1"/>
                </a:solidFill>
                <a:latin typeface="Tahoma" pitchFamily="34" charset="0"/>
              </a:defRPr>
            </a:lvl4pPr>
            <a:lvl5pPr marL="2057400" indent="-228600">
              <a:defRPr sz="900" b="1">
                <a:solidFill>
                  <a:schemeClr val="bg1"/>
                </a:solidFill>
                <a:latin typeface="Tahoma" pitchFamily="34" charset="0"/>
              </a:defRPr>
            </a:lvl5pPr>
            <a:lvl6pPr marL="2514600" indent="-228600" eaLnBrk="0" fontAlgn="base" hangingPunct="0">
              <a:spcBef>
                <a:spcPct val="0"/>
              </a:spcBef>
              <a:spcAft>
                <a:spcPct val="0"/>
              </a:spcAft>
              <a:defRPr sz="900" b="1">
                <a:solidFill>
                  <a:schemeClr val="bg1"/>
                </a:solidFill>
                <a:latin typeface="Tahoma" pitchFamily="34" charset="0"/>
              </a:defRPr>
            </a:lvl6pPr>
            <a:lvl7pPr marL="2971800" indent="-228600" eaLnBrk="0" fontAlgn="base" hangingPunct="0">
              <a:spcBef>
                <a:spcPct val="0"/>
              </a:spcBef>
              <a:spcAft>
                <a:spcPct val="0"/>
              </a:spcAft>
              <a:defRPr sz="900" b="1">
                <a:solidFill>
                  <a:schemeClr val="bg1"/>
                </a:solidFill>
                <a:latin typeface="Tahoma" pitchFamily="34" charset="0"/>
              </a:defRPr>
            </a:lvl7pPr>
            <a:lvl8pPr marL="3429000" indent="-228600" eaLnBrk="0" fontAlgn="base" hangingPunct="0">
              <a:spcBef>
                <a:spcPct val="0"/>
              </a:spcBef>
              <a:spcAft>
                <a:spcPct val="0"/>
              </a:spcAft>
              <a:defRPr sz="900" b="1">
                <a:solidFill>
                  <a:schemeClr val="bg1"/>
                </a:solidFill>
                <a:latin typeface="Tahoma" pitchFamily="34" charset="0"/>
              </a:defRPr>
            </a:lvl8pPr>
            <a:lvl9pPr marL="3886200" indent="-228600" eaLnBrk="0" fontAlgn="base" hangingPunct="0">
              <a:spcBef>
                <a:spcPct val="0"/>
              </a:spcBef>
              <a:spcAft>
                <a:spcPct val="0"/>
              </a:spcAft>
              <a:defRPr sz="900" b="1">
                <a:solidFill>
                  <a:schemeClr val="bg1"/>
                </a:solidFill>
                <a:latin typeface="Tahoma" pitchFamily="34" charset="0"/>
              </a:defRPr>
            </a:lvl9pPr>
          </a:lstStyle>
          <a:p>
            <a:pPr defTabSz="457200"/>
            <a:endParaRPr lang="en-US" altLang="en-US">
              <a:solidFill>
                <a:prstClr val="white"/>
              </a:solidFill>
            </a:endParaRPr>
          </a:p>
        </p:txBody>
      </p:sp>
      <p:sp>
        <p:nvSpPr>
          <p:cNvPr id="20" name="TextBox 16"/>
          <p:cNvSpPr txBox="1">
            <a:spLocks noChangeArrowheads="1"/>
          </p:cNvSpPr>
          <p:nvPr/>
        </p:nvSpPr>
        <p:spPr bwMode="auto">
          <a:xfrm>
            <a:off x="765007" y="5785682"/>
            <a:ext cx="128954" cy="230832"/>
          </a:xfrm>
          <a:prstGeom prst="rect">
            <a:avLst/>
          </a:prstGeom>
          <a:solidFill>
            <a:srgbClr val="FF0000"/>
          </a:solidFill>
          <a:ln w="19050">
            <a:solidFill>
              <a:schemeClr val="tx1"/>
            </a:solidFill>
            <a:miter lim="800000"/>
            <a:headEnd/>
            <a:tailEnd/>
          </a:ln>
        </p:spPr>
        <p:txBody>
          <a:bodyPr>
            <a:spAutoFit/>
          </a:bodyPr>
          <a:lstStyle>
            <a:lvl1pPr>
              <a:defRPr sz="900" b="1">
                <a:solidFill>
                  <a:schemeClr val="bg1"/>
                </a:solidFill>
                <a:latin typeface="Tahoma" pitchFamily="34" charset="0"/>
              </a:defRPr>
            </a:lvl1pPr>
            <a:lvl2pPr marL="742950" indent="-285750">
              <a:defRPr sz="900" b="1">
                <a:solidFill>
                  <a:schemeClr val="bg1"/>
                </a:solidFill>
                <a:latin typeface="Tahoma" pitchFamily="34" charset="0"/>
              </a:defRPr>
            </a:lvl2pPr>
            <a:lvl3pPr marL="1143000" indent="-228600">
              <a:defRPr sz="900" b="1">
                <a:solidFill>
                  <a:schemeClr val="bg1"/>
                </a:solidFill>
                <a:latin typeface="Tahoma" pitchFamily="34" charset="0"/>
              </a:defRPr>
            </a:lvl3pPr>
            <a:lvl4pPr marL="1600200" indent="-228600">
              <a:defRPr sz="900" b="1">
                <a:solidFill>
                  <a:schemeClr val="bg1"/>
                </a:solidFill>
                <a:latin typeface="Tahoma" pitchFamily="34" charset="0"/>
              </a:defRPr>
            </a:lvl4pPr>
            <a:lvl5pPr marL="2057400" indent="-228600">
              <a:defRPr sz="900" b="1">
                <a:solidFill>
                  <a:schemeClr val="bg1"/>
                </a:solidFill>
                <a:latin typeface="Tahoma" pitchFamily="34" charset="0"/>
              </a:defRPr>
            </a:lvl5pPr>
            <a:lvl6pPr marL="2514600" indent="-228600" eaLnBrk="0" fontAlgn="base" hangingPunct="0">
              <a:spcBef>
                <a:spcPct val="0"/>
              </a:spcBef>
              <a:spcAft>
                <a:spcPct val="0"/>
              </a:spcAft>
              <a:defRPr sz="900" b="1">
                <a:solidFill>
                  <a:schemeClr val="bg1"/>
                </a:solidFill>
                <a:latin typeface="Tahoma" pitchFamily="34" charset="0"/>
              </a:defRPr>
            </a:lvl6pPr>
            <a:lvl7pPr marL="2971800" indent="-228600" eaLnBrk="0" fontAlgn="base" hangingPunct="0">
              <a:spcBef>
                <a:spcPct val="0"/>
              </a:spcBef>
              <a:spcAft>
                <a:spcPct val="0"/>
              </a:spcAft>
              <a:defRPr sz="900" b="1">
                <a:solidFill>
                  <a:schemeClr val="bg1"/>
                </a:solidFill>
                <a:latin typeface="Tahoma" pitchFamily="34" charset="0"/>
              </a:defRPr>
            </a:lvl7pPr>
            <a:lvl8pPr marL="3429000" indent="-228600" eaLnBrk="0" fontAlgn="base" hangingPunct="0">
              <a:spcBef>
                <a:spcPct val="0"/>
              </a:spcBef>
              <a:spcAft>
                <a:spcPct val="0"/>
              </a:spcAft>
              <a:defRPr sz="900" b="1">
                <a:solidFill>
                  <a:schemeClr val="bg1"/>
                </a:solidFill>
                <a:latin typeface="Tahoma" pitchFamily="34" charset="0"/>
              </a:defRPr>
            </a:lvl8pPr>
            <a:lvl9pPr marL="3886200" indent="-228600" eaLnBrk="0" fontAlgn="base" hangingPunct="0">
              <a:spcBef>
                <a:spcPct val="0"/>
              </a:spcBef>
              <a:spcAft>
                <a:spcPct val="0"/>
              </a:spcAft>
              <a:defRPr sz="900" b="1">
                <a:solidFill>
                  <a:schemeClr val="bg1"/>
                </a:solidFill>
                <a:latin typeface="Tahoma" pitchFamily="34" charset="0"/>
              </a:defRPr>
            </a:lvl9pPr>
          </a:lstStyle>
          <a:p>
            <a:pPr defTabSz="457200"/>
            <a:endParaRPr lang="en-US" altLang="en-US">
              <a:solidFill>
                <a:prstClr val="white"/>
              </a:solidFill>
            </a:endParaRPr>
          </a:p>
        </p:txBody>
      </p:sp>
    </p:spTree>
    <p:extLst>
      <p:ext uri="{BB962C8B-B14F-4D97-AF65-F5344CB8AC3E}">
        <p14:creationId xmlns:p14="http://schemas.microsoft.com/office/powerpoint/2010/main" val="289277566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Suomi NPP NDE Operational Products</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extLst>
              <p:ext uri="{D42A27DB-BD31-4B8C-83A1-F6EECF244321}">
                <p14:modId xmlns:p14="http://schemas.microsoft.com/office/powerpoint/2010/main" val="1528799231"/>
              </p:ext>
            </p:extLst>
          </p:nvPr>
        </p:nvGraphicFramePr>
        <p:xfrm>
          <a:off x="375034" y="1612231"/>
          <a:ext cx="8440614" cy="4840289"/>
        </p:xfrm>
        <a:graphic>
          <a:graphicData uri="http://schemas.openxmlformats.org/drawingml/2006/table">
            <a:tbl>
              <a:tblPr firstRow="1" firstCol="1" bandRow="1">
                <a:tableStyleId>{7E9639D4-E3E2-4D34-9284-5A2195B3D0D7}</a:tableStyleId>
              </a:tblPr>
              <a:tblGrid>
                <a:gridCol w="1350498"/>
                <a:gridCol w="2225175"/>
                <a:gridCol w="3163276"/>
                <a:gridCol w="812466"/>
                <a:gridCol w="889199"/>
              </a:tblGrid>
              <a:tr h="352747">
                <a:tc>
                  <a:txBody>
                    <a:bodyPr/>
                    <a:lstStyle/>
                    <a:p>
                      <a:pPr marL="0" marR="0">
                        <a:lnSpc>
                          <a:spcPct val="107000"/>
                        </a:lnSpc>
                        <a:spcBef>
                          <a:spcPts val="0"/>
                        </a:spcBef>
                        <a:spcAft>
                          <a:spcPts val="0"/>
                        </a:spcAft>
                      </a:pPr>
                      <a:r>
                        <a:rPr lang="en-US" sz="1200" dirty="0">
                          <a:effectLst/>
                        </a:rPr>
                        <a:t>Application </a:t>
                      </a:r>
                      <a:endParaRPr lang="en-US" sz="1200" dirty="0" smtClean="0">
                        <a:effectLst/>
                      </a:endParaRPr>
                    </a:p>
                    <a:p>
                      <a:pPr marL="0" marR="0">
                        <a:lnSpc>
                          <a:spcPct val="107000"/>
                        </a:lnSpc>
                        <a:spcBef>
                          <a:spcPts val="0"/>
                        </a:spcBef>
                        <a:spcAft>
                          <a:spcPts val="0"/>
                        </a:spcAft>
                      </a:pPr>
                      <a:r>
                        <a:rPr lang="en-US" sz="1200" dirty="0" smtClean="0">
                          <a:effectLst/>
                        </a:rPr>
                        <a:t>Short </a:t>
                      </a:r>
                      <a:r>
                        <a:rPr lang="en-US" sz="1200" dirty="0">
                          <a:effectLst/>
                        </a:rPr>
                        <a:t>N</a:t>
                      </a:r>
                      <a:r>
                        <a:rPr lang="en-US" sz="1200" dirty="0" smtClean="0">
                          <a:effectLst/>
                        </a:rPr>
                        <a:t>ame</a:t>
                      </a:r>
                      <a:endParaRPr lang="en-US" sz="1200" dirty="0">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Application Name</a:t>
                      </a:r>
                      <a:endParaRPr lang="en-US" sz="1200" dirty="0">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rPr>
                        <a:t>Product  Name</a:t>
                      </a:r>
                      <a:endParaRPr lang="en-US" sz="1200" dirty="0">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rPr>
                        <a:t>Format</a:t>
                      </a:r>
                      <a:endParaRPr lang="en-US" sz="1200" dirty="0">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dirty="0">
                          <a:effectLst/>
                        </a:rPr>
                        <a:t>Satellite</a:t>
                      </a:r>
                      <a:endParaRPr lang="en-US" sz="1200" dirty="0">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1981">
                <a:tc>
                  <a:txBody>
                    <a:bodyPr/>
                    <a:lstStyle/>
                    <a:p>
                      <a:pPr marL="0" marR="0">
                        <a:lnSpc>
                          <a:spcPct val="107000"/>
                        </a:lnSpc>
                        <a:spcBef>
                          <a:spcPts val="0"/>
                        </a:spcBef>
                        <a:spcAft>
                          <a:spcPts val="0"/>
                        </a:spcAft>
                      </a:pPr>
                      <a:r>
                        <a:rPr lang="en-US" sz="1100" dirty="0">
                          <a:effectLst/>
                        </a:rPr>
                        <a:t>ACSPO SST</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Advanced Clear Sky Processor for Oceans (NDE) - SST</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SST, Clear Sky Mask</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err="1">
                          <a:effectLst/>
                        </a:rPr>
                        <a:t>netCDF</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7988">
                <a:tc>
                  <a:txBody>
                    <a:bodyPr/>
                    <a:lstStyle/>
                    <a:p>
                      <a:pPr marL="0" marR="0">
                        <a:lnSpc>
                          <a:spcPct val="107000"/>
                        </a:lnSpc>
                        <a:spcBef>
                          <a:spcPts val="0"/>
                        </a:spcBef>
                        <a:spcAft>
                          <a:spcPts val="0"/>
                        </a:spcAft>
                      </a:pPr>
                      <a:r>
                        <a:rPr lang="en-US" sz="1100" dirty="0">
                          <a:effectLst/>
                        </a:rPr>
                        <a:t>AOT</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Aerosol Optical Thickness</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VIIRS Aerosol Optical Thickness (NDE)</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BUFR</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7988">
                <a:tc>
                  <a:txBody>
                    <a:bodyPr/>
                    <a:lstStyle/>
                    <a:p>
                      <a:pPr marL="0" marR="0">
                        <a:lnSpc>
                          <a:spcPct val="107000"/>
                        </a:lnSpc>
                        <a:spcBef>
                          <a:spcPts val="0"/>
                        </a:spcBef>
                        <a:spcAft>
                          <a:spcPts val="0"/>
                        </a:spcAft>
                      </a:pPr>
                      <a:r>
                        <a:rPr lang="en-US" sz="1100" dirty="0">
                          <a:effectLst/>
                        </a:rPr>
                        <a:t>ATMS-SDR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ATMS SDR radiances</a:t>
                      </a:r>
                      <a:endParaRPr lang="en-US" sz="1100" b="1"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ATMS SDR radiances 22 channels (NDE)</a:t>
                      </a:r>
                      <a:endParaRPr lang="en-US" sz="1100" b="1"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rPr>
                        <a:t>BUFR</a:t>
                      </a:r>
                      <a:endParaRPr lang="en-US" sz="1100" b="1"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1981">
                <a:tc>
                  <a:txBody>
                    <a:bodyPr/>
                    <a:lstStyle/>
                    <a:p>
                      <a:pPr marL="0" marR="0">
                        <a:lnSpc>
                          <a:spcPct val="107000"/>
                        </a:lnSpc>
                        <a:spcBef>
                          <a:spcPts val="0"/>
                        </a:spcBef>
                        <a:spcAft>
                          <a:spcPts val="0"/>
                        </a:spcAft>
                      </a:pPr>
                      <a:r>
                        <a:rPr lang="en-US" sz="1100" dirty="0">
                          <a:effectLst/>
                        </a:rPr>
                        <a:t>CRIS-SDR-399</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rPr>
                        <a:t>CrIS</a:t>
                      </a:r>
                      <a:r>
                        <a:rPr lang="en-US" sz="1100" dirty="0">
                          <a:effectLst/>
                        </a:rPr>
                        <a:t> SDR radiances 399</a:t>
                      </a:r>
                      <a:endParaRPr lang="en-US" sz="1100" b="1"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rPr>
                        <a:t>CrIS</a:t>
                      </a:r>
                      <a:r>
                        <a:rPr lang="en-US" sz="1100" dirty="0">
                          <a:effectLst/>
                        </a:rPr>
                        <a:t> IR sounder SDR radiances 399 channels for NWP data assimilation (NDE)</a:t>
                      </a:r>
                      <a:endParaRPr lang="en-US" sz="1100" b="1"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rPr>
                        <a:t>BUFR</a:t>
                      </a:r>
                      <a:endParaRPr lang="en-US" sz="1100" b="1"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1981">
                <a:tc>
                  <a:txBody>
                    <a:bodyPr/>
                    <a:lstStyle/>
                    <a:p>
                      <a:pPr marL="0" marR="0">
                        <a:lnSpc>
                          <a:spcPct val="107000"/>
                        </a:lnSpc>
                        <a:spcBef>
                          <a:spcPts val="0"/>
                        </a:spcBef>
                        <a:spcAft>
                          <a:spcPts val="0"/>
                        </a:spcAft>
                      </a:pPr>
                      <a:r>
                        <a:rPr lang="en-US" sz="1100" dirty="0">
                          <a:effectLst/>
                        </a:rPr>
                        <a:t>CRIS-SDR-1305</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rPr>
                        <a:t>CrIS</a:t>
                      </a:r>
                      <a:r>
                        <a:rPr lang="en-US" sz="1100" dirty="0">
                          <a:effectLst/>
                        </a:rPr>
                        <a:t> SDR radiances 1305</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a:effectLst/>
                        </a:rPr>
                        <a:t>CrIS</a:t>
                      </a:r>
                      <a:r>
                        <a:rPr lang="en-US" sz="1100" dirty="0">
                          <a:effectLst/>
                        </a:rPr>
                        <a:t> IR sounder SDR radiances 1305 channels for NWP data assimilation (NDE)</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rPr>
                        <a:t>BUFR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9198">
                <a:tc>
                  <a:txBody>
                    <a:bodyPr/>
                    <a:lstStyle/>
                    <a:p>
                      <a:pPr marL="0" marR="0">
                        <a:lnSpc>
                          <a:spcPct val="107000"/>
                        </a:lnSpc>
                        <a:spcBef>
                          <a:spcPts val="0"/>
                        </a:spcBef>
                        <a:spcAft>
                          <a:spcPts val="0"/>
                        </a:spcAft>
                      </a:pPr>
                      <a:r>
                        <a:rPr lang="en-US" sz="1100" dirty="0" smtClean="0">
                          <a:effectLst/>
                        </a:rPr>
                        <a:t>GVF</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rPr>
                        <a:t>GVF</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rPr>
                        <a:t>Green</a:t>
                      </a:r>
                      <a:r>
                        <a:rPr lang="en-US" sz="1100" baseline="0" dirty="0" smtClean="0">
                          <a:effectLst/>
                        </a:rPr>
                        <a:t> Vegetation Fraction – 7 day product</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rPr>
                        <a:t>Grib2</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rPr>
                        <a:t>SNPP</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1981">
                <a:tc>
                  <a:txBody>
                    <a:bodyPr/>
                    <a:lstStyle/>
                    <a:p>
                      <a:pPr marL="0" marR="0">
                        <a:lnSpc>
                          <a:spcPct val="107000"/>
                        </a:lnSpc>
                        <a:spcBef>
                          <a:spcPts val="0"/>
                        </a:spcBef>
                        <a:spcAft>
                          <a:spcPts val="0"/>
                        </a:spcAft>
                      </a:pPr>
                      <a:r>
                        <a:rPr lang="en-US" sz="1100" dirty="0">
                          <a:effectLst/>
                        </a:rPr>
                        <a:t>NUCAPS Level </a:t>
                      </a:r>
                      <a:r>
                        <a:rPr lang="en-US" sz="1100" dirty="0" smtClean="0">
                          <a:effectLst/>
                        </a:rPr>
                        <a:t>2</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NOAA Unique </a:t>
                      </a:r>
                      <a:r>
                        <a:rPr lang="en-US" sz="1100" dirty="0" err="1">
                          <a:effectLst/>
                        </a:rPr>
                        <a:t>CrIS</a:t>
                      </a:r>
                      <a:r>
                        <a:rPr lang="en-US" sz="1100" dirty="0">
                          <a:effectLst/>
                        </a:rPr>
                        <a:t> ATMS product System Level 2</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err="1" smtClean="0">
                          <a:effectLst/>
                        </a:rPr>
                        <a:t>CrIS</a:t>
                      </a:r>
                      <a:r>
                        <a:rPr lang="en-US" sz="1100" dirty="0" smtClean="0">
                          <a:effectLst/>
                        </a:rPr>
                        <a:t>/ATMS Atmospheric </a:t>
                      </a:r>
                      <a:r>
                        <a:rPr lang="en-US" sz="1100" dirty="0">
                          <a:effectLst/>
                        </a:rPr>
                        <a:t>Temp Profile </a:t>
                      </a:r>
                      <a:endParaRPr lang="en-US" sz="1100" dirty="0" smtClean="0">
                        <a:effectLst/>
                      </a:endParaRPr>
                    </a:p>
                    <a:p>
                      <a:pPr marL="0" marR="0">
                        <a:lnSpc>
                          <a:spcPct val="107000"/>
                        </a:lnSpc>
                        <a:spcBef>
                          <a:spcPts val="0"/>
                        </a:spcBef>
                        <a:spcAft>
                          <a:spcPts val="0"/>
                        </a:spcAft>
                      </a:pPr>
                      <a:r>
                        <a:rPr lang="en-US" sz="1100" dirty="0" err="1" smtClean="0">
                          <a:effectLst/>
                        </a:rPr>
                        <a:t>CrIS</a:t>
                      </a:r>
                      <a:r>
                        <a:rPr lang="en-US" sz="1100" dirty="0" smtClean="0">
                          <a:effectLst/>
                        </a:rPr>
                        <a:t>/ATMS  Atmospheric </a:t>
                      </a:r>
                      <a:r>
                        <a:rPr lang="en-US" sz="1100" dirty="0">
                          <a:effectLst/>
                        </a:rPr>
                        <a:t>Moisture Profile</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err="1" smtClean="0">
                          <a:effectLst/>
                        </a:rPr>
                        <a:t>netCDF</a:t>
                      </a:r>
                      <a:endParaRPr lang="en-US" sz="1100" b="1"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1981">
                <a:tc>
                  <a:txBody>
                    <a:bodyPr/>
                    <a:lstStyle/>
                    <a:p>
                      <a:pPr marL="0" marR="0">
                        <a:lnSpc>
                          <a:spcPct val="107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NTCP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Tropical Cyclone Products</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ATMS</a:t>
                      </a:r>
                      <a:r>
                        <a:rPr lang="en-US" sz="1100" baseline="0" dirty="0" smtClean="0">
                          <a:solidFill>
                            <a:schemeClr val="tx1"/>
                          </a:solidFill>
                          <a:effectLst/>
                          <a:latin typeface="Arial" panose="020B0604020202020204" pitchFamily="34" charset="0"/>
                          <a:ea typeface="Calibri"/>
                          <a:cs typeface="Arial" panose="020B0604020202020204" pitchFamily="34" charset="0"/>
                        </a:rPr>
                        <a:t> Microwave Tropical Cyclone Product</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b="0" dirty="0" smtClean="0">
                          <a:solidFill>
                            <a:schemeClr val="tx1"/>
                          </a:solidFill>
                          <a:effectLst/>
                          <a:latin typeface="Arial" panose="020B0604020202020204" pitchFamily="34" charset="0"/>
                          <a:ea typeface="Calibri"/>
                          <a:cs typeface="Arial" panose="020B0604020202020204" pitchFamily="34" charset="0"/>
                        </a:rPr>
                        <a:t>ATCF</a:t>
                      </a:r>
                    </a:p>
                    <a:p>
                      <a:pPr marL="0" marR="0" algn="ctr">
                        <a:lnSpc>
                          <a:spcPct val="107000"/>
                        </a:lnSpc>
                        <a:spcBef>
                          <a:spcPts val="0"/>
                        </a:spcBef>
                        <a:spcAft>
                          <a:spcPts val="0"/>
                        </a:spcAft>
                      </a:pPr>
                      <a:r>
                        <a:rPr lang="en-US" sz="1100" b="0" dirty="0" err="1" smtClean="0">
                          <a:solidFill>
                            <a:schemeClr val="tx1"/>
                          </a:solidFill>
                          <a:effectLst/>
                          <a:latin typeface="Arial" panose="020B0604020202020204" pitchFamily="34" charset="0"/>
                          <a:ea typeface="Calibri"/>
                          <a:cs typeface="Arial" panose="020B0604020202020204" pitchFamily="34" charset="0"/>
                        </a:rPr>
                        <a:t>Ascii</a:t>
                      </a:r>
                      <a:endParaRPr lang="en-US" sz="1100" b="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solidFill>
                            <a:schemeClr val="tx1"/>
                          </a:solidFill>
                          <a:effectLst/>
                          <a:latin typeface="Arial" panose="020B0604020202020204" pitchFamily="34" charset="0"/>
                          <a:ea typeface="Calibri"/>
                          <a:cs typeface="Arial" panose="020B0604020202020204" pitchFamily="34" charset="0"/>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6124">
                <a:tc>
                  <a:txBody>
                    <a:bodyPr/>
                    <a:lstStyle/>
                    <a:p>
                      <a:pPr marL="0" marR="0">
                        <a:lnSpc>
                          <a:spcPct val="107000"/>
                        </a:lnSpc>
                        <a:spcBef>
                          <a:spcPts val="0"/>
                        </a:spcBef>
                        <a:spcAft>
                          <a:spcPts val="0"/>
                        </a:spcAft>
                      </a:pPr>
                      <a:r>
                        <a:rPr lang="en-US" sz="1100" dirty="0">
                          <a:effectLst/>
                        </a:rPr>
                        <a:t>MIRS ATMS</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Microwave Integrated Retrieval System (NDE) - ATMS</a:t>
                      </a:r>
                      <a:endParaRPr lang="en-US" sz="1100" b="1"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MIRS </a:t>
                      </a:r>
                      <a:r>
                        <a:rPr lang="en-US" sz="1100" dirty="0" smtClean="0">
                          <a:effectLst/>
                        </a:rPr>
                        <a:t>ATMS </a:t>
                      </a:r>
                      <a:r>
                        <a:rPr lang="en-US" sz="1100" dirty="0">
                          <a:effectLst/>
                        </a:rPr>
                        <a:t>image products </a:t>
                      </a:r>
                      <a:endParaRPr lang="en-US" sz="1100" dirty="0" smtClean="0">
                        <a:effectLst/>
                      </a:endParaRPr>
                    </a:p>
                    <a:p>
                      <a:pPr marL="0" marR="0">
                        <a:lnSpc>
                          <a:spcPct val="107000"/>
                        </a:lnSpc>
                        <a:spcBef>
                          <a:spcPts val="0"/>
                        </a:spcBef>
                        <a:spcAft>
                          <a:spcPts val="0"/>
                        </a:spcAft>
                      </a:pPr>
                      <a:r>
                        <a:rPr lang="en-US" sz="1100" dirty="0" smtClean="0">
                          <a:effectLst/>
                        </a:rPr>
                        <a:t>MIRS </a:t>
                      </a:r>
                      <a:r>
                        <a:rPr lang="en-US" sz="1100" dirty="0">
                          <a:effectLst/>
                        </a:rPr>
                        <a:t>ATMS </a:t>
                      </a:r>
                      <a:r>
                        <a:rPr lang="en-US" sz="1100" dirty="0" smtClean="0">
                          <a:effectLst/>
                        </a:rPr>
                        <a:t>SND products</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err="1" smtClean="0">
                          <a:effectLst/>
                        </a:rPr>
                        <a:t>netCDF</a:t>
                      </a:r>
                      <a:endParaRPr lang="en-US" sz="1100" b="1"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501">
                <a:tc>
                  <a:txBody>
                    <a:bodyPr/>
                    <a:lstStyle/>
                    <a:p>
                      <a:pPr marL="0" marR="0">
                        <a:lnSpc>
                          <a:spcPct val="107000"/>
                        </a:lnSpc>
                        <a:spcBef>
                          <a:spcPts val="0"/>
                        </a:spcBef>
                        <a:spcAft>
                          <a:spcPts val="0"/>
                        </a:spcAft>
                      </a:pPr>
                      <a:r>
                        <a:rPr lang="en-US" sz="1100" dirty="0">
                          <a:effectLst/>
                        </a:rPr>
                        <a:t>OMPS-NP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OMPS nadir profile</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Ozone nadir profile (NDE)</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BUFR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27988">
                <a:tc>
                  <a:txBody>
                    <a:bodyPr/>
                    <a:lstStyle/>
                    <a:p>
                      <a:pPr marL="0" marR="0">
                        <a:lnSpc>
                          <a:spcPct val="107000"/>
                        </a:lnSpc>
                        <a:spcBef>
                          <a:spcPts val="0"/>
                        </a:spcBef>
                        <a:spcAft>
                          <a:spcPts val="0"/>
                        </a:spcAft>
                      </a:pPr>
                      <a:r>
                        <a:rPr lang="en-US" sz="1100" dirty="0">
                          <a:effectLst/>
                        </a:rPr>
                        <a:t>OMPS-TC</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OMPS total column</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Ozone total column (NDE)</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BUFR</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501">
                <a:tc>
                  <a:txBody>
                    <a:bodyPr/>
                    <a:lstStyle/>
                    <a:p>
                      <a:pPr marL="0" marR="0">
                        <a:lnSpc>
                          <a:spcPct val="107000"/>
                        </a:lnSpc>
                        <a:spcBef>
                          <a:spcPts val="0"/>
                        </a:spcBef>
                        <a:spcAft>
                          <a:spcPts val="0"/>
                        </a:spcAft>
                      </a:pPr>
                      <a:r>
                        <a:rPr lang="en-US" sz="1100" dirty="0" smtClean="0">
                          <a:effectLst/>
                        </a:rPr>
                        <a:t>VIIRS-EDR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VIIRS </a:t>
                      </a:r>
                      <a:r>
                        <a:rPr lang="en-US" sz="1100" dirty="0" smtClean="0">
                          <a:effectLst/>
                        </a:rPr>
                        <a:t>EDR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VIIRS </a:t>
                      </a:r>
                      <a:r>
                        <a:rPr lang="en-US" sz="1100" dirty="0" smtClean="0">
                          <a:effectLst/>
                        </a:rPr>
                        <a:t>EDR </a:t>
                      </a:r>
                      <a:r>
                        <a:rPr lang="en-US" sz="1100" dirty="0">
                          <a:effectLst/>
                        </a:rPr>
                        <a:t>(NDE)</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err="1">
                          <a:effectLst/>
                        </a:rPr>
                        <a:t>netCDF</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7501">
                <a:tc>
                  <a:txBody>
                    <a:bodyPr/>
                    <a:lstStyle/>
                    <a:p>
                      <a:pPr marL="0" marR="0">
                        <a:lnSpc>
                          <a:spcPct val="107000"/>
                        </a:lnSpc>
                        <a:spcBef>
                          <a:spcPts val="0"/>
                        </a:spcBef>
                        <a:spcAft>
                          <a:spcPts val="0"/>
                        </a:spcAft>
                      </a:pPr>
                      <a:r>
                        <a:rPr lang="en-US" sz="1100" dirty="0" smtClean="0">
                          <a:effectLst/>
                        </a:rPr>
                        <a:t>VIIRS-SDR</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VIIRS </a:t>
                      </a:r>
                      <a:r>
                        <a:rPr lang="en-US" sz="1100" dirty="0" smtClean="0">
                          <a:effectLst/>
                        </a:rPr>
                        <a:t>SDR</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VIIRS </a:t>
                      </a:r>
                      <a:r>
                        <a:rPr lang="en-US" sz="1100" dirty="0" smtClean="0">
                          <a:effectLst/>
                        </a:rPr>
                        <a:t>SDR </a:t>
                      </a:r>
                      <a:r>
                        <a:rPr lang="en-US" sz="1100" dirty="0">
                          <a:effectLst/>
                        </a:rPr>
                        <a:t>(NDE)</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err="1">
                          <a:effectLst/>
                        </a:rPr>
                        <a:t>netCDF</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336">
                <a:tc>
                  <a:txBody>
                    <a:bodyPr/>
                    <a:lstStyle/>
                    <a:p>
                      <a:pPr marL="0" marR="0">
                        <a:lnSpc>
                          <a:spcPct val="107000"/>
                        </a:lnSpc>
                        <a:spcBef>
                          <a:spcPts val="0"/>
                        </a:spcBef>
                        <a:spcAft>
                          <a:spcPts val="0"/>
                        </a:spcAft>
                      </a:pPr>
                      <a:r>
                        <a:rPr lang="en-US" sz="1100" dirty="0" smtClean="0">
                          <a:effectLst/>
                        </a:rPr>
                        <a:t>VIIRS Binary Snow Cover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rPr>
                        <a:t>VIIRS Binary Snow</a:t>
                      </a:r>
                      <a:r>
                        <a:rPr lang="en-US" sz="1100" baseline="0" dirty="0" smtClean="0">
                          <a:effectLst/>
                        </a:rPr>
                        <a:t> Cover</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smtClean="0">
                          <a:effectLst/>
                        </a:rPr>
                        <a:t>VIIRS Binary Snow Map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err="1" smtClean="0">
                          <a:effectLst/>
                        </a:rPr>
                        <a:t>netCDF</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rPr>
                        <a:t>SNPP</a:t>
                      </a:r>
                      <a:endParaRPr lang="en-US" sz="1100" dirty="0">
                        <a:solidFill>
                          <a:schemeClr val="tx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3336">
                <a:tc>
                  <a:txBody>
                    <a:bodyPr/>
                    <a:lstStyle/>
                    <a:p>
                      <a:pPr marL="0" marR="0">
                        <a:lnSpc>
                          <a:spcPct val="107000"/>
                        </a:lnSpc>
                        <a:spcBef>
                          <a:spcPts val="0"/>
                        </a:spcBef>
                        <a:spcAft>
                          <a:spcPts val="0"/>
                        </a:spcAft>
                      </a:pPr>
                      <a:r>
                        <a:rPr lang="en-US" sz="1100" dirty="0">
                          <a:effectLst/>
                        </a:rPr>
                        <a:t>VPW</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VIIRS Polar Winds</a:t>
                      </a:r>
                      <a:endParaRPr lang="en-US" sz="1100" b="1"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0"/>
                        </a:spcAft>
                      </a:pPr>
                      <a:r>
                        <a:rPr lang="en-US" sz="1100" dirty="0">
                          <a:effectLst/>
                        </a:rPr>
                        <a:t>VIIRS Polar </a:t>
                      </a:r>
                      <a:r>
                        <a:rPr lang="en-US" sz="1100" dirty="0" smtClean="0">
                          <a:effectLst/>
                        </a:rPr>
                        <a:t>Winds</a:t>
                      </a:r>
                      <a:endParaRPr lang="en-US" sz="1100" b="1"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smtClean="0">
                          <a:effectLst/>
                        </a:rPr>
                        <a:t>BUFR </a:t>
                      </a:r>
                      <a:r>
                        <a:rPr lang="en-US" sz="1100" dirty="0" err="1">
                          <a:effectLst/>
                        </a:rPr>
                        <a:t>netCDF</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100" dirty="0">
                          <a:effectLst/>
                        </a:rPr>
                        <a:t>SNPP</a:t>
                      </a:r>
                      <a:endParaRPr lang="en-US" sz="1100" dirty="0">
                        <a:solidFill>
                          <a:schemeClr val="bg1"/>
                        </a:solidFill>
                        <a:effectLst/>
                        <a:latin typeface="Arial" panose="020B0604020202020204" pitchFamily="34" charset="0"/>
                        <a:ea typeface="Calibri"/>
                        <a:cs typeface="Arial" panose="020B0604020202020204" pitchFamily="34" charset="0"/>
                      </a:endParaRPr>
                    </a:p>
                  </a:txBody>
                  <a:tcPr marL="49968" marR="4996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extBox 7"/>
          <p:cNvSpPr txBox="1"/>
          <p:nvPr/>
        </p:nvSpPr>
        <p:spPr>
          <a:xfrm>
            <a:off x="328355" y="6398770"/>
            <a:ext cx="8487292" cy="738664"/>
          </a:xfrm>
          <a:prstGeom prst="rect">
            <a:avLst/>
          </a:prstGeom>
          <a:noFill/>
        </p:spPr>
        <p:txBody>
          <a:bodyPr wrap="square" rtlCol="0">
            <a:spAutoFit/>
          </a:bodyPr>
          <a:lstStyle/>
          <a:p>
            <a:pPr defTabSz="457200">
              <a:buClr>
                <a:srgbClr val="0F6FC6">
                  <a:lumMod val="75000"/>
                </a:srgbClr>
              </a:buClr>
              <a:buSzPct val="150000"/>
            </a:pPr>
            <a:r>
              <a:rPr lang="en-US" sz="1200" dirty="0">
                <a:solidFill>
                  <a:prstClr val="black"/>
                </a:solidFill>
                <a:latin typeface="Arial" panose="020B0604020202020204" pitchFamily="34" charset="0"/>
                <a:cs typeface="Arial" panose="020B0604020202020204" pitchFamily="34" charset="0"/>
              </a:rPr>
              <a:t>Upcoming Operational Products (SPSRB schedule)</a:t>
            </a:r>
          </a:p>
          <a:p>
            <a:pPr marL="285750" indent="-285750" defTabSz="457200">
              <a:buClr>
                <a:srgbClr val="0F6FC6">
                  <a:lumMod val="75000"/>
                </a:srgbClr>
              </a:buClr>
              <a:buSzPct val="150000"/>
              <a:buFont typeface="Arial" panose="020B0604020202020204" pitchFamily="34" charset="0"/>
              <a:buChar char="•"/>
            </a:pPr>
            <a:r>
              <a:rPr lang="en-US" sz="1200" dirty="0">
                <a:solidFill>
                  <a:prstClr val="black"/>
                </a:solidFill>
                <a:latin typeface="Arial" panose="020B0604020202020204" pitchFamily="34" charset="0"/>
                <a:cs typeface="Arial" panose="020B0604020202020204" pitchFamily="34" charset="0"/>
                <a:sym typeface="Wingdings" panose="05000000000000000000" pitchFamily="2" charset="2"/>
              </a:rPr>
              <a:t>Vegetation Health (Aug), GCOM  NDE 1.0 (Sep)</a:t>
            </a:r>
          </a:p>
          <a:p>
            <a:pPr marL="285750" indent="-285750" defTabSz="457200">
              <a:buClr>
                <a:srgbClr val="0F6FC6">
                  <a:lumMod val="75000"/>
                </a:srgbClr>
              </a:buClr>
              <a:buSzPct val="150000"/>
              <a:buFont typeface="Arial" panose="020B0604020202020204" pitchFamily="34" charset="0"/>
              <a:buChar char="•"/>
            </a:pPr>
            <a:endParaRPr lang="en-US"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5895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Suomi NPP Users</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29" name="Table 28"/>
          <p:cNvGraphicFramePr>
            <a:graphicFrameLocks noGrp="1"/>
          </p:cNvGraphicFramePr>
          <p:nvPr>
            <p:extLst>
              <p:ext uri="{D42A27DB-BD31-4B8C-83A1-F6EECF244321}">
                <p14:modId xmlns:p14="http://schemas.microsoft.com/office/powerpoint/2010/main" val="4197227158"/>
              </p:ext>
            </p:extLst>
          </p:nvPr>
        </p:nvGraphicFramePr>
        <p:xfrm>
          <a:off x="679008" y="1768254"/>
          <a:ext cx="3733800" cy="4480560"/>
        </p:xfrm>
        <a:graphic>
          <a:graphicData uri="http://schemas.openxmlformats.org/drawingml/2006/table">
            <a:tbl>
              <a:tblPr firstRow="1" bandRow="1">
                <a:tableStyleId>{5C22544A-7EE6-4342-B048-85BDC9FD1C3A}</a:tableStyleId>
              </a:tblPr>
              <a:tblGrid>
                <a:gridCol w="1371600"/>
                <a:gridCol w="2362200"/>
              </a:tblGrid>
              <a:tr h="152400">
                <a:tc>
                  <a:txBody>
                    <a:bodyPr/>
                    <a:lstStyle/>
                    <a:p>
                      <a:r>
                        <a:rPr lang="en-US" sz="1200" dirty="0" smtClean="0"/>
                        <a:t>External Users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Product Types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3717">
                <a:tc>
                  <a:txBody>
                    <a:bodyPr/>
                    <a:lstStyle/>
                    <a:p>
                      <a:r>
                        <a:rPr lang="en-US" sz="1000" dirty="0" smtClean="0"/>
                        <a:t>NWS-AWIPS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a:t>
                      </a:r>
                      <a:r>
                        <a:rPr lang="en-US" sz="1000" baseline="0" dirty="0" smtClean="0"/>
                        <a:t> – 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00">
                <a:tc>
                  <a:txBody>
                    <a:bodyPr/>
                    <a:lstStyle/>
                    <a:p>
                      <a:r>
                        <a:rPr lang="en-US" sz="1000" b="0" strike="sngStrike" dirty="0" smtClean="0"/>
                        <a:t>NWSTG</a:t>
                      </a:r>
                      <a:endParaRPr lang="en-US" sz="1000" b="0" strike="sng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b="0" strike="sngStrike" dirty="0" smtClean="0"/>
                        <a:t>NUP –</a:t>
                      </a:r>
                      <a:r>
                        <a:rPr lang="en-US" sz="1000" b="0" strike="sngStrike" baseline="0" dirty="0" smtClean="0"/>
                        <a:t> ATMS /</a:t>
                      </a:r>
                      <a:r>
                        <a:rPr lang="en-US" sz="1000" b="0" strike="sngStrike" baseline="0" dirty="0" err="1" smtClean="0"/>
                        <a:t>CrIS</a:t>
                      </a:r>
                      <a:r>
                        <a:rPr lang="en-US" sz="1000" b="0" strike="sngStrike" baseline="0" dirty="0" smtClean="0"/>
                        <a:t> </a:t>
                      </a:r>
                      <a:r>
                        <a:rPr lang="en-US" sz="1000" b="0" strike="noStrike" baseline="0" dirty="0" smtClean="0"/>
                        <a:t>(moved to NCO)</a:t>
                      </a:r>
                      <a:endParaRPr lang="en-US" sz="1000" b="0" strike="noStrike"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00">
                <a:tc>
                  <a:txBody>
                    <a:bodyPr/>
                    <a:lstStyle/>
                    <a:p>
                      <a:r>
                        <a:rPr lang="en-US" sz="1000" dirty="0" smtClean="0"/>
                        <a:t>NCEP-NCO</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ATMS/</a:t>
                      </a:r>
                      <a:r>
                        <a:rPr lang="en-US" sz="1000" dirty="0" err="1" smtClean="0"/>
                        <a:t>CrIS</a:t>
                      </a:r>
                      <a:r>
                        <a:rPr lang="en-US" sz="1000" dirty="0" smtClean="0"/>
                        <a:t>/OMPS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00">
                <a:tc>
                  <a:txBody>
                    <a:bodyPr/>
                    <a:lstStyle/>
                    <a:p>
                      <a:r>
                        <a:rPr lang="en-US" sz="1000" dirty="0" smtClean="0"/>
                        <a:t>NCEP-EMC</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04800">
                <a:tc>
                  <a:txBody>
                    <a:bodyPr/>
                    <a:lstStyle/>
                    <a:p>
                      <a:r>
                        <a:rPr lang="en-US" sz="1000" dirty="0" smtClean="0"/>
                        <a:t>EUMETSAT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a:t>
                      </a:r>
                      <a:r>
                        <a:rPr lang="en-US" sz="1000" baseline="0" dirty="0" smtClean="0"/>
                        <a:t> – ATMS/</a:t>
                      </a:r>
                      <a:r>
                        <a:rPr lang="en-US" sz="1000" baseline="0" dirty="0" err="1" smtClean="0"/>
                        <a:t>CrIS</a:t>
                      </a:r>
                      <a:r>
                        <a:rPr lang="en-US" sz="1000" baseline="0" dirty="0" smtClean="0"/>
                        <a:t>/VIIRS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400">
                <a:tc>
                  <a:txBody>
                    <a:bodyPr/>
                    <a:lstStyle/>
                    <a:p>
                      <a:r>
                        <a:rPr lang="en-US" sz="1000" dirty="0" smtClean="0"/>
                        <a:t>CMC</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ATMS/</a:t>
                      </a:r>
                      <a:r>
                        <a:rPr lang="en-US" sz="1000" dirty="0" err="1" smtClean="0"/>
                        <a:t>CrIS</a:t>
                      </a:r>
                      <a:r>
                        <a:rPr lang="en-US" sz="1000" dirty="0" smtClean="0"/>
                        <a:t>/OMPS/VIIRS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160">
                <a:tc>
                  <a:txBody>
                    <a:bodyPr/>
                    <a:lstStyle/>
                    <a:p>
                      <a:r>
                        <a:rPr lang="en-US" sz="1000" dirty="0" smtClean="0"/>
                        <a:t>JMA</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ATMS/</a:t>
                      </a:r>
                      <a:r>
                        <a:rPr lang="en-US" sz="1000" dirty="0" err="1" smtClean="0"/>
                        <a:t>CrIS</a:t>
                      </a:r>
                      <a:r>
                        <a:rPr lang="en-US" sz="1000" dirty="0" smtClean="0"/>
                        <a:t>/OMPS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477">
                <a:tc>
                  <a:txBody>
                    <a:bodyPr/>
                    <a:lstStyle/>
                    <a:p>
                      <a:r>
                        <a:rPr lang="en-US" sz="1000" dirty="0" smtClean="0"/>
                        <a:t>NASA-GPM</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err="1" smtClean="0"/>
                        <a:t>xDR</a:t>
                      </a:r>
                      <a:r>
                        <a:rPr lang="en-US" sz="1000" baseline="0" dirty="0" smtClean="0"/>
                        <a:t> – ATMS (pass-thru)</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237">
                <a:tc>
                  <a:txBody>
                    <a:bodyPr/>
                    <a:lstStyle/>
                    <a:p>
                      <a:r>
                        <a:rPr lang="en-US" sz="1000" dirty="0" smtClean="0"/>
                        <a:t>NASA-JPL</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India-NCMWRF</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ATMS/</a:t>
                      </a:r>
                      <a:r>
                        <a:rPr lang="en-US" sz="1000" dirty="0" err="1" smtClean="0"/>
                        <a:t>CrIS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NEP-IDP</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a:t>
                      </a:r>
                      <a:r>
                        <a:rPr lang="en-US" sz="1000" baseline="0" dirty="0" smtClean="0"/>
                        <a:t> – VIIRS/ATMS-</a:t>
                      </a:r>
                      <a:r>
                        <a:rPr lang="en-US" sz="1000" baseline="0" dirty="0" err="1" smtClean="0"/>
                        <a:t>MiRS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3717">
                <a:tc>
                  <a:txBody>
                    <a:bodyPr/>
                    <a:lstStyle/>
                    <a:p>
                      <a:r>
                        <a:rPr lang="en-US" sz="1000" dirty="0" smtClean="0"/>
                        <a:t>STAR-CIRA</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err="1" smtClean="0"/>
                        <a:t>xDR</a:t>
                      </a:r>
                      <a:r>
                        <a:rPr lang="en-US" sz="1000" baseline="0" dirty="0" smtClean="0"/>
                        <a:t> – VIIRS (pass-thru)</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477">
                <a:tc>
                  <a:txBody>
                    <a:bodyPr/>
                    <a:lstStyle/>
                    <a:p>
                      <a:r>
                        <a:rPr lang="en-US" sz="1000" dirty="0" smtClean="0"/>
                        <a:t>STAR</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a:t>
                      </a:r>
                      <a:r>
                        <a:rPr lang="en-US" sz="1000" baseline="0" dirty="0" smtClean="0"/>
                        <a:t> – ATMS/</a:t>
                      </a:r>
                      <a:r>
                        <a:rPr lang="en-US" sz="1000" baseline="0" dirty="0" err="1" smtClean="0"/>
                        <a:t>CrIS</a:t>
                      </a:r>
                      <a:r>
                        <a:rPr lang="en-US" sz="1000" baseline="0" dirty="0" smtClean="0"/>
                        <a:t>/VIIRS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237">
                <a:tc>
                  <a:txBody>
                    <a:bodyPr/>
                    <a:lstStyle/>
                    <a:p>
                      <a:r>
                        <a:rPr lang="en-US" sz="1000" dirty="0" smtClean="0"/>
                        <a:t>NOAA-AOML</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237">
                <a:tc>
                  <a:txBody>
                    <a:bodyPr/>
                    <a:lstStyle/>
                    <a:p>
                      <a:r>
                        <a:rPr lang="en-US" sz="1000" dirty="0" smtClean="0"/>
                        <a:t>CLASS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NUP – VIIRS/ATMS/</a:t>
                      </a:r>
                      <a:r>
                        <a:rPr lang="en-US" sz="1000" dirty="0" err="1" smtClean="0"/>
                        <a:t>CrIS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237">
                <a:tc>
                  <a:txBody>
                    <a:bodyPr/>
                    <a:lstStyle/>
                    <a:p>
                      <a:r>
                        <a:rPr lang="en-US" sz="1000" b="1" dirty="0" smtClean="0"/>
                        <a:t>*JTWC</a:t>
                      </a:r>
                      <a:endParaRPr lang="en-US"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ATMS (derived)</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3237">
                <a:tc>
                  <a:txBody>
                    <a:bodyPr/>
                    <a:lstStyle/>
                    <a:p>
                      <a:r>
                        <a:rPr lang="en-US" sz="1000" b="1" dirty="0" smtClean="0"/>
                        <a:t>*NCEI</a:t>
                      </a:r>
                      <a:endParaRPr lang="en-US"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1450" indent="-171450">
                        <a:buFont typeface="Arial" panose="020B0604020202020204" pitchFamily="34" charset="0"/>
                        <a:buChar char="•"/>
                      </a:pPr>
                      <a:r>
                        <a:rPr lang="en-US" sz="1000" dirty="0" smtClean="0"/>
                        <a:t>ACSPO</a:t>
                      </a:r>
                      <a:r>
                        <a:rPr lang="en-US" sz="1000" baseline="0" dirty="0" smtClean="0"/>
                        <a:t> – SST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716617"/>
              </p:ext>
            </p:extLst>
          </p:nvPr>
        </p:nvGraphicFramePr>
        <p:xfrm>
          <a:off x="4678331" y="1770904"/>
          <a:ext cx="3429000" cy="3901440"/>
        </p:xfrm>
        <a:graphic>
          <a:graphicData uri="http://schemas.openxmlformats.org/drawingml/2006/table">
            <a:tbl>
              <a:tblPr firstRow="1" bandRow="1">
                <a:tableStyleId>{5C22544A-7EE6-4342-B048-85BDC9FD1C3A}</a:tableStyleId>
              </a:tblPr>
              <a:tblGrid>
                <a:gridCol w="1219200"/>
                <a:gridCol w="2209800"/>
              </a:tblGrid>
              <a:tr h="152400">
                <a:tc>
                  <a:txBody>
                    <a:bodyPr/>
                    <a:lstStyle/>
                    <a:p>
                      <a:r>
                        <a:rPr lang="en-US" sz="1200" dirty="0" smtClean="0"/>
                        <a:t>Internal Users</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smtClean="0"/>
                        <a:t>Product Type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VIIRSDIST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NUPS</a:t>
                      </a:r>
                      <a:r>
                        <a:rPr lang="en-US" sz="1000" baseline="0" dirty="0" smtClean="0"/>
                        <a:t> – 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320">
                <a:tc>
                  <a:txBody>
                    <a:bodyPr/>
                    <a:lstStyle/>
                    <a:p>
                      <a:r>
                        <a:rPr lang="en-US" sz="1000" dirty="0" smtClean="0"/>
                        <a:t>SFS </a:t>
                      </a:r>
                      <a:r>
                        <a:rPr lang="en-US" sz="1000" dirty="0" err="1" smtClean="0"/>
                        <a:t>MiRS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NUP</a:t>
                      </a:r>
                      <a:r>
                        <a:rPr lang="en-US" sz="1000" baseline="0" dirty="0" smtClean="0"/>
                        <a:t> – ATMS</a:t>
                      </a:r>
                    </a:p>
                    <a:p>
                      <a:pPr marL="285750" indent="-285750">
                        <a:buFont typeface="Arial" panose="020B0604020202020204" pitchFamily="34" charset="0"/>
                        <a:buChar char="•"/>
                      </a:pPr>
                      <a:r>
                        <a:rPr lang="en-US" sz="1000" baseline="0" dirty="0" err="1" smtClean="0"/>
                        <a:t>xDR</a:t>
                      </a:r>
                      <a:r>
                        <a:rPr lang="en-US" sz="1000" baseline="0" dirty="0" smtClean="0"/>
                        <a:t> – ATMs (pass-thru)</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2080">
                <a:tc>
                  <a:txBody>
                    <a:bodyPr/>
                    <a:lstStyle/>
                    <a:p>
                      <a:r>
                        <a:rPr lang="en-US" sz="1000" dirty="0" smtClean="0"/>
                        <a:t>SFS</a:t>
                      </a:r>
                      <a:r>
                        <a:rPr lang="en-US" sz="1000" baseline="0" dirty="0" smtClean="0"/>
                        <a:t> NIC-IMS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err="1" smtClean="0"/>
                        <a:t>xDR</a:t>
                      </a:r>
                      <a:r>
                        <a:rPr lang="en-US" sz="1000" dirty="0" smtClean="0"/>
                        <a:t> – VIIRS (pass-thru)</a:t>
                      </a:r>
                    </a:p>
                    <a:p>
                      <a:pPr marL="285750" indent="-285750">
                        <a:buFont typeface="Arial" panose="020B0604020202020204" pitchFamily="34" charset="0"/>
                        <a:buChar char="•"/>
                      </a:pPr>
                      <a:r>
                        <a:rPr lang="en-US" sz="1000" dirty="0" smtClean="0"/>
                        <a:t>NUP</a:t>
                      </a:r>
                      <a:r>
                        <a:rPr lang="en-US" sz="1000" baseline="0" dirty="0" smtClean="0"/>
                        <a:t> – ATMS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NIC</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err="1" smtClean="0"/>
                        <a:t>xDR</a:t>
                      </a:r>
                      <a:r>
                        <a:rPr lang="en-US" sz="1000" dirty="0" smtClean="0"/>
                        <a:t> – VIIRS (pass-thru)</a:t>
                      </a:r>
                    </a:p>
                    <a:p>
                      <a:pPr marL="285750" indent="-285750">
                        <a:buFont typeface="Arial" panose="020B0604020202020204" pitchFamily="34" charset="0"/>
                        <a:buChar char="•"/>
                      </a:pPr>
                      <a:r>
                        <a:rPr lang="en-US" sz="1000" dirty="0" smtClean="0"/>
                        <a:t>NUP</a:t>
                      </a:r>
                      <a:r>
                        <a:rPr lang="en-US" sz="1000" baseline="0" dirty="0" smtClean="0"/>
                        <a:t> – ATMS</a:t>
                      </a:r>
                      <a:endParaRPr lang="en-US" sz="10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GCOM-GPDS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err="1" smtClean="0">
                          <a:ln>
                            <a:noFill/>
                          </a:ln>
                          <a:solidFill>
                            <a:prstClr val="black"/>
                          </a:solidFill>
                          <a:effectLst/>
                          <a:uLnTx/>
                          <a:uFillTx/>
                          <a:latin typeface="+mn-lt"/>
                          <a:ea typeface="+mn-ea"/>
                          <a:cs typeface="+mn-cs"/>
                        </a:rPr>
                        <a:t>xDR</a:t>
                      </a:r>
                      <a:r>
                        <a:rPr kumimoji="0" lang="en-US" sz="1000" b="0" i="0" u="none" strike="noStrike" kern="1200" cap="none" spc="0" normalizeH="0" baseline="0" noProof="0" dirty="0" smtClean="0">
                          <a:ln>
                            <a:noFill/>
                          </a:ln>
                          <a:solidFill>
                            <a:prstClr val="black"/>
                          </a:solidFill>
                          <a:effectLst/>
                          <a:uLnTx/>
                          <a:uFillTx/>
                          <a:latin typeface="+mn-lt"/>
                          <a:ea typeface="+mn-ea"/>
                          <a:cs typeface="+mn-cs"/>
                        </a:rPr>
                        <a:t> – GCOM RDR (pass-thru)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Coast Watch</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NUP</a:t>
                      </a:r>
                      <a:r>
                        <a:rPr lang="en-US" sz="1000" baseline="0" dirty="0" smtClean="0"/>
                        <a:t> – 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320">
                <a:tc>
                  <a:txBody>
                    <a:bodyPr/>
                    <a:lstStyle/>
                    <a:p>
                      <a:r>
                        <a:rPr lang="en-US" sz="1000" dirty="0" smtClean="0"/>
                        <a:t>NUCAPS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NUP – ATMS/</a:t>
                      </a:r>
                      <a:r>
                        <a:rPr lang="en-US" sz="1000" dirty="0" err="1" smtClean="0"/>
                        <a:t>CrIS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2080">
                <a:tc>
                  <a:txBody>
                    <a:bodyPr/>
                    <a:lstStyle/>
                    <a:p>
                      <a:r>
                        <a:rPr lang="en-US" sz="1000" dirty="0" smtClean="0"/>
                        <a:t>TOAST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NUP – ATMS/ </a:t>
                      </a:r>
                      <a:r>
                        <a:rPr lang="en-US" sz="1000" dirty="0" err="1" smtClean="0"/>
                        <a:t>CrIS</a:t>
                      </a:r>
                      <a:r>
                        <a:rPr lang="en-US" sz="1000" dirty="0" smtClean="0"/>
                        <a:t>/OMPS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err="1" smtClean="0"/>
                        <a:t>Okeanos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err="1" smtClean="0"/>
                        <a:t>xDR</a:t>
                      </a:r>
                      <a:r>
                        <a:rPr lang="en-US" sz="1000" baseline="0" dirty="0" smtClean="0"/>
                        <a:t> – VIIRS (pass-thru)</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Blended SST</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NUP - 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r>
                        <a:rPr lang="en-US" sz="1000" dirty="0" smtClean="0"/>
                        <a:t>DAPE</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NUP – ATMS/</a:t>
                      </a:r>
                      <a:r>
                        <a:rPr lang="en-US" sz="1000" dirty="0" err="1" smtClean="0"/>
                        <a:t>CrIS</a:t>
                      </a:r>
                      <a:r>
                        <a:rPr lang="en-US" sz="1000" dirty="0" smtClean="0"/>
                        <a:t>/VIIRS</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7320">
                <a:tc>
                  <a:txBody>
                    <a:bodyPr/>
                    <a:lstStyle/>
                    <a:p>
                      <a:r>
                        <a:rPr lang="en-US" sz="1000" dirty="0" smtClean="0"/>
                        <a:t>Prod</a:t>
                      </a:r>
                      <a:r>
                        <a:rPr lang="en-US" sz="1000" baseline="0" dirty="0" smtClean="0"/>
                        <a:t> Mon</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t>NUP – ATMS/</a:t>
                      </a:r>
                      <a:r>
                        <a:rPr lang="en-US" sz="1000" dirty="0" err="1" smtClean="0"/>
                        <a:t>CrIS</a:t>
                      </a:r>
                      <a:r>
                        <a:rPr lang="en-US" sz="1000" dirty="0" smtClean="0"/>
                        <a:t>/VIIRS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2080">
                <a:tc>
                  <a:txBody>
                    <a:bodyPr/>
                    <a:lstStyle/>
                    <a:p>
                      <a:r>
                        <a:rPr lang="en-US" sz="1000" dirty="0" smtClean="0"/>
                        <a:t>DDS-Legacy</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000" dirty="0" smtClean="0"/>
                        <a:t>Ancillary</a:t>
                      </a:r>
                      <a:endParaRPr lang="en-US" sz="1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6" name="TextBox 55"/>
          <p:cNvSpPr txBox="1"/>
          <p:nvPr/>
        </p:nvSpPr>
        <p:spPr>
          <a:xfrm>
            <a:off x="4761972" y="5997019"/>
            <a:ext cx="3402437" cy="430887"/>
          </a:xfrm>
          <a:prstGeom prst="rect">
            <a:avLst/>
          </a:prstGeom>
          <a:noFill/>
        </p:spPr>
        <p:txBody>
          <a:bodyPr wrap="square" rtlCol="0">
            <a:spAutoFit/>
          </a:bodyPr>
          <a:lstStyle/>
          <a:p>
            <a:pPr defTabSz="457200"/>
            <a:r>
              <a:rPr lang="en-US" sz="1200" dirty="0">
                <a:solidFill>
                  <a:prstClr val="black"/>
                </a:solidFill>
                <a:latin typeface="Arial" panose="020B0604020202020204" pitchFamily="34" charset="0"/>
                <a:cs typeface="Arial" panose="020B0604020202020204" pitchFamily="34" charset="0"/>
              </a:rPr>
              <a:t>* </a:t>
            </a:r>
            <a:r>
              <a:rPr lang="en-US" sz="1000" dirty="0">
                <a:solidFill>
                  <a:prstClr val="black"/>
                </a:solidFill>
                <a:latin typeface="Arial" panose="020B0604020202020204" pitchFamily="34" charset="0"/>
                <a:cs typeface="Arial" panose="020B0604020202020204" pitchFamily="34" charset="0"/>
              </a:rPr>
              <a:t>New Users</a:t>
            </a:r>
          </a:p>
          <a:p>
            <a:pPr defTabSz="457200"/>
            <a:r>
              <a:rPr lang="en-US" sz="1000" dirty="0">
                <a:solidFill>
                  <a:prstClr val="black"/>
                </a:solidFill>
                <a:latin typeface="Arial" panose="020B0604020202020204" pitchFamily="34" charset="0"/>
                <a:cs typeface="Arial" panose="020B0604020202020204" pitchFamily="34" charset="0"/>
              </a:rPr>
              <a:t>Note – NWSTG serviced moved to NWS/NCEP NCO</a:t>
            </a:r>
          </a:p>
        </p:txBody>
      </p:sp>
    </p:spTree>
    <p:extLst>
      <p:ext uri="{BB962C8B-B14F-4D97-AF65-F5344CB8AC3E}">
        <p14:creationId xmlns:p14="http://schemas.microsoft.com/office/powerpoint/2010/main" val="29289788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Flyout Schedule</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952" t="6728" r="4952" b="6285"/>
          <a:stretch/>
        </p:blipFill>
        <p:spPr>
          <a:xfrm>
            <a:off x="1358716" y="1700462"/>
            <a:ext cx="6405664" cy="4740443"/>
          </a:xfrm>
          <a:prstGeom prst="rect">
            <a:avLst/>
          </a:prstGeom>
        </p:spPr>
      </p:pic>
    </p:spTree>
    <p:extLst>
      <p:ext uri="{BB962C8B-B14F-4D97-AF65-F5344CB8AC3E}">
        <p14:creationId xmlns:p14="http://schemas.microsoft.com/office/powerpoint/2010/main" val="1706498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spacex.com/sites/spacex/files/southtowerhorizont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855" y="1347069"/>
            <a:ext cx="9151793" cy="551093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5418392"/>
            <a:ext cx="9144000" cy="1134808"/>
          </a:xfrm>
          <a:prstGeom prst="rect">
            <a:avLst/>
          </a:prstGeom>
          <a:solidFill>
            <a:srgbClr val="FFFFFF">
              <a:alpha val="6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dirty="0">
              <a:solidFill>
                <a:prstClr val="white"/>
              </a:solidFill>
            </a:endParaRPr>
          </a:p>
        </p:txBody>
      </p:sp>
      <p:sp>
        <p:nvSpPr>
          <p:cNvPr id="2" name="Title 1"/>
          <p:cNvSpPr>
            <a:spLocks noGrp="1"/>
          </p:cNvSpPr>
          <p:nvPr>
            <p:ph type="title"/>
          </p:nvPr>
        </p:nvSpPr>
        <p:spPr>
          <a:xfrm>
            <a:off x="0" y="391886"/>
            <a:ext cx="9122159" cy="955183"/>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Space </a:t>
            </a:r>
            <a:r>
              <a:rPr lang="en-US" sz="3600" b="1" dirty="0">
                <a:solidFill>
                  <a:schemeClr val="tx2"/>
                </a:solidFill>
                <a:effectLst>
                  <a:outerShdw blurRad="38100" dist="38100" dir="2700000" algn="tl">
                    <a:srgbClr val="000000">
                      <a:alpha val="43137"/>
                    </a:srgbClr>
                  </a:outerShdw>
                </a:effectLst>
              </a:rPr>
              <a:t>Weather </a:t>
            </a:r>
            <a:r>
              <a:rPr lang="en-US" sz="3600" b="1" dirty="0" smtClean="0">
                <a:solidFill>
                  <a:schemeClr val="tx2"/>
                </a:solidFill>
                <a:effectLst>
                  <a:outerShdw blurRad="38100" dist="38100" dir="2700000" algn="tl">
                    <a:srgbClr val="000000">
                      <a:alpha val="43137"/>
                    </a:srgbClr>
                  </a:outerShdw>
                </a:effectLst>
              </a:rPr>
              <a:t>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DSCOVR</a:t>
            </a:r>
            <a:endParaRPr lang="en-US" sz="3600" b="1" dirty="0">
              <a:solidFill>
                <a:schemeClr val="tx2"/>
              </a:solidFill>
              <a:effectLst>
                <a:outerShdw blurRad="38100" dist="38100" dir="2700000" algn="tl">
                  <a:srgbClr val="000000">
                    <a:alpha val="43137"/>
                  </a:srgbClr>
                </a:outerShdw>
              </a:effectLst>
            </a:endParaRPr>
          </a:p>
        </p:txBody>
      </p:sp>
      <p:pic>
        <p:nvPicPr>
          <p:cNvPr id="5" name="Picture 2" descr="http://www.nesdis.noaa.gov/DSCOVR/images/DSCOVR-Logo_NOAA_NASA_USA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6126892"/>
            <a:ext cx="995325" cy="6320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ttp://coast.noaa.gov/czm/landconservation/media/noaa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6946" y="6172200"/>
            <a:ext cx="545279" cy="541417"/>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4294967295"/>
          </p:nvPr>
        </p:nvSpPr>
        <p:spPr>
          <a:xfrm>
            <a:off x="152400" y="5497546"/>
            <a:ext cx="8229600" cy="979454"/>
          </a:xfrm>
        </p:spPr>
        <p:txBody>
          <a:bodyPr>
            <a:noAutofit/>
          </a:bodyPr>
          <a:lstStyle/>
          <a:p>
            <a:r>
              <a:rPr lang="en-US" sz="2800" b="1" dirty="0" smtClean="0">
                <a:effectLst>
                  <a:outerShdw blurRad="38100" dist="38100" dir="2700000" algn="tl">
                    <a:srgbClr val="000000">
                      <a:alpha val="43137"/>
                    </a:srgbClr>
                  </a:outerShdw>
                </a:effectLst>
              </a:rPr>
              <a:t>Launched 11 February 2015, at L1 on 8 June</a:t>
            </a:r>
          </a:p>
          <a:p>
            <a:r>
              <a:rPr lang="en-US" sz="2800" b="1" dirty="0" smtClean="0">
                <a:effectLst>
                  <a:outerShdw blurRad="38100" dist="38100" dir="2700000" algn="tl">
                    <a:srgbClr val="000000">
                      <a:alpha val="43137"/>
                    </a:srgbClr>
                  </a:outerShdw>
                </a:effectLst>
              </a:rPr>
              <a:t>Should be operational in October 2015</a:t>
            </a:r>
          </a:p>
        </p:txBody>
      </p:sp>
      <p:pic>
        <p:nvPicPr>
          <p:cNvPr id="1030" name="Picture 6" descr="http://www.nesdis.noaa.gov/images/news_archives/l1_DSCOVR_diagra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752600"/>
            <a:ext cx="4378101" cy="24669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4395" y="6582742"/>
            <a:ext cx="1133644" cy="261610"/>
          </a:xfrm>
          <a:prstGeom prst="rect">
            <a:avLst/>
          </a:prstGeom>
          <a:noFill/>
        </p:spPr>
        <p:txBody>
          <a:bodyPr wrap="none" rtlCol="0">
            <a:spAutoFit/>
          </a:bodyPr>
          <a:lstStyle/>
          <a:p>
            <a:pPr algn="ctr" defTabSz="457200"/>
            <a:r>
              <a:rPr lang="en-US" sz="1100" i="1" dirty="0">
                <a:solidFill>
                  <a:prstClr val="white"/>
                </a:solidFill>
                <a:latin typeface="Arial"/>
                <a:cs typeface="Arial"/>
              </a:rPr>
              <a:t>Credit: </a:t>
            </a:r>
            <a:r>
              <a:rPr lang="en-US" sz="1100" i="1" dirty="0" err="1">
                <a:solidFill>
                  <a:prstClr val="white"/>
                </a:solidFill>
                <a:latin typeface="Arial"/>
                <a:cs typeface="Arial"/>
              </a:rPr>
              <a:t>SpaceX</a:t>
            </a:r>
            <a:endParaRPr lang="en-US" sz="1100" i="1" dirty="0">
              <a:solidFill>
                <a:prstClr val="white"/>
              </a:solidFill>
              <a:latin typeface="Arial"/>
              <a:cs typeface="Arial"/>
            </a:endParaRPr>
          </a:p>
        </p:txBody>
      </p:sp>
    </p:spTree>
    <p:extLst>
      <p:ext uri="{BB962C8B-B14F-4D97-AF65-F5344CB8AC3E}">
        <p14:creationId xmlns:p14="http://schemas.microsoft.com/office/powerpoint/2010/main" val="2958266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2"/>
                </a:solidFill>
                <a:effectLst>
                  <a:outerShdw blurRad="38100" dist="38100" dir="2700000" algn="tl">
                    <a:srgbClr val="000000">
                      <a:alpha val="43137"/>
                    </a:srgbClr>
                  </a:outerShdw>
                </a:effectLst>
              </a:rPr>
              <a:t>NESDIS Principal Activities</a:t>
            </a:r>
            <a:endParaRPr lang="en-US" b="1" dirty="0">
              <a:solidFill>
                <a:schemeClr val="tx2"/>
              </a:solidFill>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6212" y="1603880"/>
            <a:ext cx="1465504" cy="1059401"/>
          </a:xfrm>
          <a:prstGeom prst="rect">
            <a:avLst/>
          </a:prstGeom>
        </p:spPr>
      </p:pic>
      <p:sp>
        <p:nvSpPr>
          <p:cNvPr id="4" name="Content Placeholder 2"/>
          <p:cNvSpPr>
            <a:spLocks noGrp="1"/>
          </p:cNvSpPr>
          <p:nvPr>
            <p:ph idx="1"/>
          </p:nvPr>
        </p:nvSpPr>
        <p:spPr>
          <a:xfrm>
            <a:off x="125079" y="1648479"/>
            <a:ext cx="6868482" cy="4933950"/>
          </a:xfrm>
        </p:spPr>
        <p:txBody>
          <a:bodyPr>
            <a:noAutofit/>
          </a:bodyPr>
          <a:lstStyle/>
          <a:p>
            <a:pPr marL="0" indent="0">
              <a:lnSpc>
                <a:spcPct val="90000"/>
              </a:lnSpc>
              <a:buNone/>
              <a:defRPr/>
            </a:pPr>
            <a:r>
              <a:rPr lang="en-US" sz="1800" b="1" dirty="0" smtClean="0">
                <a:latin typeface="Arial Narrow"/>
                <a:cs typeface="Arial Narrow"/>
              </a:rPr>
              <a:t>Currently Providing 24/7 On-Orbit Satellite Operations</a:t>
            </a:r>
          </a:p>
          <a:p>
            <a:pPr marL="457200" lvl="2" indent="-166688">
              <a:lnSpc>
                <a:spcPct val="90000"/>
              </a:lnSpc>
              <a:defRPr/>
            </a:pPr>
            <a:r>
              <a:rPr lang="en-US" sz="1600" dirty="0" smtClean="0">
                <a:latin typeface="Arial Narrow"/>
                <a:cs typeface="Arial Narrow"/>
              </a:rPr>
              <a:t>Geostationary satellites (GOES)</a:t>
            </a:r>
          </a:p>
          <a:p>
            <a:pPr marL="457200" lvl="2" indent="-166688">
              <a:lnSpc>
                <a:spcPct val="90000"/>
              </a:lnSpc>
              <a:defRPr/>
            </a:pPr>
            <a:r>
              <a:rPr lang="en-US" sz="1600" dirty="0" smtClean="0">
                <a:latin typeface="Arial Narrow"/>
                <a:cs typeface="Arial Narrow"/>
              </a:rPr>
              <a:t>Polar-orbiting satellites (POES)</a:t>
            </a:r>
          </a:p>
          <a:p>
            <a:pPr marL="457200" lvl="2" indent="-166688">
              <a:lnSpc>
                <a:spcPct val="90000"/>
              </a:lnSpc>
              <a:defRPr/>
            </a:pPr>
            <a:r>
              <a:rPr lang="en-US" sz="1600" dirty="0" smtClean="0">
                <a:latin typeface="Arial Narrow"/>
                <a:cs typeface="Arial Narrow"/>
              </a:rPr>
              <a:t>Defense Meteorological Satellite Program (DMSP)</a:t>
            </a:r>
          </a:p>
          <a:p>
            <a:pPr marL="457200" lvl="2" indent="-166688">
              <a:lnSpc>
                <a:spcPct val="90000"/>
              </a:lnSpc>
              <a:defRPr/>
            </a:pPr>
            <a:r>
              <a:rPr lang="en-US" sz="1600" dirty="0" smtClean="0">
                <a:latin typeface="Arial Narrow"/>
                <a:cs typeface="Arial Narrow"/>
              </a:rPr>
              <a:t>Jason-2 Altimetry Satellite </a:t>
            </a:r>
          </a:p>
          <a:p>
            <a:pPr marL="457200" lvl="2" indent="-166688">
              <a:lnSpc>
                <a:spcPct val="90000"/>
              </a:lnSpc>
              <a:defRPr/>
            </a:pPr>
            <a:r>
              <a:rPr lang="en-US" sz="1600" dirty="0" smtClean="0">
                <a:latin typeface="Arial Narrow"/>
                <a:cs typeface="Arial Narrow"/>
              </a:rPr>
              <a:t>Suomi National Polar-orbiting Partnership (S-NPP)</a:t>
            </a:r>
          </a:p>
          <a:p>
            <a:pPr marL="457200" lvl="2" indent="-166688">
              <a:lnSpc>
                <a:spcPct val="90000"/>
              </a:lnSpc>
              <a:defRPr/>
            </a:pPr>
            <a:r>
              <a:rPr lang="en-US" sz="1600" dirty="0">
                <a:latin typeface="Arial Narrow"/>
                <a:cs typeface="Arial Narrow"/>
              </a:rPr>
              <a:t>DSCOVR (Solar Wind Continuity)</a:t>
            </a:r>
          </a:p>
          <a:p>
            <a:pPr marL="457200" lvl="2" indent="-166688">
              <a:lnSpc>
                <a:spcPct val="90000"/>
              </a:lnSpc>
              <a:defRPr/>
            </a:pPr>
            <a:endParaRPr lang="en-US" sz="1000" dirty="0" smtClean="0">
              <a:latin typeface="Arial Narrow"/>
              <a:cs typeface="Arial Narrow"/>
            </a:endParaRPr>
          </a:p>
          <a:p>
            <a:pPr marL="0" indent="0" eaLnBrk="1" hangingPunct="1">
              <a:lnSpc>
                <a:spcPct val="90000"/>
              </a:lnSpc>
              <a:spcBef>
                <a:spcPts val="600"/>
              </a:spcBef>
              <a:buNone/>
              <a:defRPr/>
            </a:pPr>
            <a:r>
              <a:rPr lang="en-US" sz="1800" b="1" dirty="0" smtClean="0">
                <a:latin typeface="Arial Narrow"/>
                <a:cs typeface="Arial Narrow"/>
              </a:rPr>
              <a:t>Acquiring Next Generation Satellites</a:t>
            </a:r>
          </a:p>
          <a:p>
            <a:pPr marL="457200" lvl="1" indent="-171450">
              <a:lnSpc>
                <a:spcPct val="90000"/>
              </a:lnSpc>
              <a:buFont typeface="Arial" panose="020B0604020202020204" pitchFamily="34" charset="0"/>
              <a:buChar char="•"/>
              <a:defRPr/>
            </a:pPr>
            <a:r>
              <a:rPr lang="en-US" sz="1600" dirty="0">
                <a:latin typeface="Arial Narrow"/>
                <a:cs typeface="Arial Narrow"/>
              </a:rPr>
              <a:t>Jason-3 Altimetry Satellite</a:t>
            </a:r>
          </a:p>
          <a:p>
            <a:pPr marL="457200" lvl="1" indent="-171450">
              <a:lnSpc>
                <a:spcPct val="90000"/>
              </a:lnSpc>
              <a:buFont typeface="Arial" panose="020B0604020202020204" pitchFamily="34" charset="0"/>
              <a:buChar char="•"/>
              <a:defRPr/>
            </a:pPr>
            <a:r>
              <a:rPr lang="en-US" sz="1600" dirty="0">
                <a:latin typeface="Arial Narrow"/>
                <a:cs typeface="Arial Narrow"/>
              </a:rPr>
              <a:t>COSMIC-2 Radio Occultation</a:t>
            </a:r>
          </a:p>
          <a:p>
            <a:pPr marL="457200" lvl="1" indent="-171450">
              <a:lnSpc>
                <a:spcPct val="90000"/>
              </a:lnSpc>
              <a:buFont typeface="Arial" panose="020B0604020202020204" pitchFamily="34" charset="0"/>
              <a:buChar char="•"/>
              <a:defRPr/>
            </a:pPr>
            <a:r>
              <a:rPr lang="en-US" sz="1600" dirty="0" smtClean="0">
                <a:latin typeface="Arial Narrow"/>
                <a:cs typeface="Arial Narrow"/>
              </a:rPr>
              <a:t>GOES–R Satellite Series</a:t>
            </a:r>
          </a:p>
          <a:p>
            <a:pPr marL="457200" lvl="1" indent="-171450">
              <a:lnSpc>
                <a:spcPct val="90000"/>
              </a:lnSpc>
              <a:buFont typeface="Arial" panose="020B0604020202020204" pitchFamily="34" charset="0"/>
              <a:buChar char="•"/>
              <a:defRPr/>
            </a:pPr>
            <a:r>
              <a:rPr lang="en-US" sz="1600" dirty="0" smtClean="0">
                <a:latin typeface="Arial Narrow"/>
                <a:cs typeface="Arial Narrow"/>
              </a:rPr>
              <a:t>Joint Polar Satellite System (JPSS)</a:t>
            </a:r>
          </a:p>
          <a:p>
            <a:pPr marL="457200" lvl="1" indent="-171450">
              <a:lnSpc>
                <a:spcPct val="90000"/>
              </a:lnSpc>
              <a:buFont typeface="Arial" panose="020B0604020202020204" pitchFamily="34" charset="0"/>
              <a:buChar char="•"/>
              <a:defRPr/>
            </a:pPr>
            <a:endParaRPr lang="en-US" sz="1000" dirty="0" smtClean="0">
              <a:latin typeface="Arial Narrow"/>
              <a:cs typeface="Arial Narrow"/>
            </a:endParaRPr>
          </a:p>
          <a:p>
            <a:pPr marL="0" indent="0" eaLnBrk="1" hangingPunct="1">
              <a:lnSpc>
                <a:spcPct val="90000"/>
              </a:lnSpc>
              <a:spcBef>
                <a:spcPts val="600"/>
              </a:spcBef>
              <a:buNone/>
              <a:defRPr/>
            </a:pPr>
            <a:r>
              <a:rPr lang="en-US" sz="1800" b="1" dirty="0" smtClean="0">
                <a:latin typeface="Arial Narrow"/>
                <a:cs typeface="Arial Narrow"/>
              </a:rPr>
              <a:t>Providing Long Term Data Stewardship</a:t>
            </a:r>
          </a:p>
          <a:p>
            <a:pPr marL="0" indent="0" eaLnBrk="1" hangingPunct="1">
              <a:lnSpc>
                <a:spcPct val="90000"/>
              </a:lnSpc>
              <a:spcBef>
                <a:spcPts val="600"/>
              </a:spcBef>
              <a:buNone/>
              <a:defRPr/>
            </a:pPr>
            <a:endParaRPr lang="en-US" sz="1000" b="1" dirty="0" smtClean="0">
              <a:latin typeface="Arial Narrow"/>
              <a:cs typeface="Arial Narrow"/>
            </a:endParaRPr>
          </a:p>
          <a:p>
            <a:pPr marL="0" lvl="1" indent="0" eaLnBrk="1" hangingPunct="1">
              <a:lnSpc>
                <a:spcPct val="90000"/>
              </a:lnSpc>
              <a:buNone/>
              <a:defRPr/>
            </a:pPr>
            <a:r>
              <a:rPr lang="en-US" sz="1800" b="1" dirty="0" smtClean="0">
                <a:latin typeface="Arial Narrow"/>
                <a:cs typeface="Arial Narrow"/>
              </a:rPr>
              <a:t>Conducting Research and Developing Operations</a:t>
            </a:r>
          </a:p>
          <a:p>
            <a:pPr marL="457200" lvl="1" indent="0" eaLnBrk="1" hangingPunct="1">
              <a:lnSpc>
                <a:spcPct val="90000"/>
              </a:lnSpc>
              <a:buNone/>
              <a:defRPr/>
            </a:pPr>
            <a:endParaRPr lang="en-US" sz="1800" dirty="0" smtClean="0">
              <a:latin typeface="Arial Narrow"/>
              <a:cs typeface="Arial Narrow"/>
            </a:endParaRPr>
          </a:p>
          <a:p>
            <a:pPr lvl="1" eaLnBrk="1" hangingPunct="1">
              <a:lnSpc>
                <a:spcPct val="90000"/>
              </a:lnSpc>
              <a:defRPr/>
            </a:pPr>
            <a:endParaRPr lang="en-US" sz="1800" dirty="0" smtClean="0">
              <a:latin typeface="Arial Narrow"/>
              <a:cs typeface="Arial Narrow"/>
            </a:endParaRPr>
          </a:p>
        </p:txBody>
      </p:sp>
      <p:pic>
        <p:nvPicPr>
          <p:cNvPr id="6" name="Picture 8" descr="POES Big Transparentgif.gif"/>
          <p:cNvPicPr>
            <a:picLocks noChangeAspect="1"/>
          </p:cNvPicPr>
          <p:nvPr/>
        </p:nvPicPr>
        <p:blipFill>
          <a:blip r:embed="rId4" cstate="email"/>
          <a:srcRect/>
          <a:stretch>
            <a:fillRect/>
          </a:stretch>
        </p:blipFill>
        <p:spPr bwMode="auto">
          <a:xfrm>
            <a:off x="4990674" y="1797820"/>
            <a:ext cx="1705609" cy="879316"/>
          </a:xfrm>
          <a:prstGeom prst="rect">
            <a:avLst/>
          </a:prstGeom>
          <a:noFill/>
          <a:ln w="9525">
            <a:noFill/>
            <a:miter lim="800000"/>
            <a:headEnd/>
            <a:tailEnd/>
          </a:ln>
        </p:spPr>
      </p:pic>
      <p:sp>
        <p:nvSpPr>
          <p:cNvPr id="7" name="Rectangle 6"/>
          <p:cNvSpPr/>
          <p:nvPr/>
        </p:nvSpPr>
        <p:spPr>
          <a:xfrm>
            <a:off x="8077200" y="2677136"/>
            <a:ext cx="665353" cy="307777"/>
          </a:xfrm>
          <a:prstGeom prst="rect">
            <a:avLst/>
          </a:prstGeom>
        </p:spPr>
        <p:txBody>
          <a:bodyPr wrap="square">
            <a:spAutoFit/>
          </a:bodyPr>
          <a:lstStyle/>
          <a:p>
            <a:pPr defTabSz="457200">
              <a:defRPr/>
            </a:pPr>
            <a:r>
              <a:rPr lang="en-US" sz="1400" b="1" kern="0" dirty="0">
                <a:solidFill>
                  <a:prstClr val="black"/>
                </a:solidFill>
                <a:effectLst>
                  <a:outerShdw blurRad="38100" dist="38100" dir="2700000" algn="tl">
                    <a:srgbClr val="000000">
                      <a:alpha val="43137"/>
                    </a:srgbClr>
                  </a:outerShdw>
                </a:effectLst>
                <a:latin typeface="Arial Narrow" panose="020B0606020202030204" pitchFamily="34" charset="0"/>
              </a:rPr>
              <a:t>GOES</a:t>
            </a:r>
            <a:endParaRPr lang="en-US" sz="16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
        <p:nvSpPr>
          <p:cNvPr id="8" name="Rectangle 7"/>
          <p:cNvSpPr/>
          <p:nvPr/>
        </p:nvSpPr>
        <p:spPr>
          <a:xfrm>
            <a:off x="6206594" y="2391802"/>
            <a:ext cx="594256" cy="307777"/>
          </a:xfrm>
          <a:prstGeom prst="rect">
            <a:avLst/>
          </a:prstGeom>
        </p:spPr>
        <p:txBody>
          <a:bodyPr wrap="square">
            <a:spAutoFit/>
          </a:bodyPr>
          <a:lstStyle/>
          <a:p>
            <a:pPr defTabSz="457200">
              <a:defRPr/>
            </a:pPr>
            <a:r>
              <a:rPr lang="en-US" sz="1400" b="1" kern="0" dirty="0">
                <a:solidFill>
                  <a:prstClr val="black"/>
                </a:solidFill>
                <a:effectLst>
                  <a:outerShdw blurRad="38100" dist="38100" dir="2700000" algn="tl">
                    <a:srgbClr val="000000">
                      <a:alpha val="43137"/>
                    </a:srgbClr>
                  </a:outerShdw>
                </a:effectLst>
                <a:latin typeface="Arial Narrow" panose="020B0606020202030204" pitchFamily="34" charset="0"/>
              </a:rPr>
              <a:t>POES</a:t>
            </a:r>
            <a:endParaRPr lang="en-US" sz="16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sp>
        <p:nvSpPr>
          <p:cNvPr id="10" name="Rectangle 9"/>
          <p:cNvSpPr/>
          <p:nvPr/>
        </p:nvSpPr>
        <p:spPr>
          <a:xfrm>
            <a:off x="4731179" y="4361670"/>
            <a:ext cx="662857" cy="307777"/>
          </a:xfrm>
          <a:prstGeom prst="rect">
            <a:avLst/>
          </a:prstGeom>
        </p:spPr>
        <p:txBody>
          <a:bodyPr wrap="square">
            <a:spAutoFit/>
          </a:bodyPr>
          <a:lstStyle/>
          <a:p>
            <a:pPr defTabSz="457200">
              <a:defRPr/>
            </a:pPr>
            <a:r>
              <a:rPr lang="en-US" sz="1400" b="1" kern="0" dirty="0">
                <a:solidFill>
                  <a:prstClr val="black"/>
                </a:solidFill>
                <a:effectLst>
                  <a:outerShdw blurRad="38100" dist="38100" dir="2700000" algn="tl">
                    <a:srgbClr val="000000">
                      <a:alpha val="43137"/>
                    </a:srgbClr>
                  </a:outerShdw>
                </a:effectLst>
                <a:latin typeface="Arial Narrow" panose="020B0606020202030204" pitchFamily="34" charset="0"/>
              </a:rPr>
              <a:t>JPSS</a:t>
            </a:r>
            <a:endParaRPr lang="en-US" sz="16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pic>
        <p:nvPicPr>
          <p:cNvPr id="11" name="Picture 10" descr="NPOESSnoMast.png"/>
          <p:cNvPicPr>
            <a:picLocks noChangeAspect="1"/>
          </p:cNvPicPr>
          <p:nvPr/>
        </p:nvPicPr>
        <p:blipFill>
          <a:blip r:embed="rId5" cstate="email"/>
          <a:srcRect/>
          <a:stretch>
            <a:fillRect/>
          </a:stretch>
        </p:blipFill>
        <p:spPr bwMode="auto">
          <a:xfrm>
            <a:off x="4093716" y="3451272"/>
            <a:ext cx="1558875" cy="941619"/>
          </a:xfrm>
          <a:prstGeom prst="rect">
            <a:avLst/>
          </a:prstGeom>
          <a:noFill/>
          <a:ln w="9525">
            <a:noFill/>
            <a:miter lim="800000"/>
            <a:headEnd/>
            <a:tailEnd/>
          </a:ln>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80125" y="3024302"/>
            <a:ext cx="1313436" cy="1444780"/>
          </a:xfrm>
          <a:prstGeom prst="rect">
            <a:avLst/>
          </a:prstGeom>
        </p:spPr>
      </p:pic>
      <p:sp>
        <p:nvSpPr>
          <p:cNvPr id="13" name="Rectangle 12"/>
          <p:cNvSpPr/>
          <p:nvPr/>
        </p:nvSpPr>
        <p:spPr>
          <a:xfrm>
            <a:off x="6610345" y="4315194"/>
            <a:ext cx="763351" cy="307777"/>
          </a:xfrm>
          <a:prstGeom prst="rect">
            <a:avLst/>
          </a:prstGeom>
        </p:spPr>
        <p:txBody>
          <a:bodyPr wrap="none">
            <a:spAutoFit/>
          </a:bodyPr>
          <a:lstStyle/>
          <a:p>
            <a:pPr defTabSz="457200">
              <a:defRPr/>
            </a:pPr>
            <a:r>
              <a:rPr lang="en-US" sz="1400" b="1" kern="0" dirty="0">
                <a:solidFill>
                  <a:prstClr val="black"/>
                </a:solidFill>
                <a:effectLst>
                  <a:outerShdw blurRad="38100" dist="38100" dir="2700000" algn="tl">
                    <a:srgbClr val="000000">
                      <a:alpha val="43137"/>
                    </a:srgbClr>
                  </a:outerShdw>
                </a:effectLst>
                <a:latin typeface="Arial Narrow" panose="020B0606020202030204" pitchFamily="34" charset="0"/>
              </a:rPr>
              <a:t>GOES-R</a:t>
            </a:r>
            <a:endParaRPr lang="en-US" sz="16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52142" y="3418122"/>
            <a:ext cx="1791858" cy="1007920"/>
          </a:xfrm>
          <a:prstGeom prst="rect">
            <a:avLst/>
          </a:prstGeom>
        </p:spPr>
      </p:pic>
      <p:sp>
        <p:nvSpPr>
          <p:cNvPr id="15" name="Rectangle 14"/>
          <p:cNvSpPr/>
          <p:nvPr/>
        </p:nvSpPr>
        <p:spPr>
          <a:xfrm>
            <a:off x="8210792" y="4434470"/>
            <a:ext cx="840844" cy="307777"/>
          </a:xfrm>
          <a:prstGeom prst="rect">
            <a:avLst/>
          </a:prstGeom>
        </p:spPr>
        <p:txBody>
          <a:bodyPr wrap="square">
            <a:spAutoFit/>
          </a:bodyPr>
          <a:lstStyle/>
          <a:p>
            <a:pPr defTabSz="457200">
              <a:defRPr/>
            </a:pPr>
            <a:r>
              <a:rPr lang="en-US" sz="1400" b="1" kern="0" dirty="0">
                <a:solidFill>
                  <a:prstClr val="black"/>
                </a:solidFill>
                <a:effectLst>
                  <a:outerShdw blurRad="38100" dist="38100" dir="2700000" algn="tl">
                    <a:srgbClr val="000000">
                      <a:alpha val="43137"/>
                    </a:srgbClr>
                  </a:outerShdw>
                </a:effectLst>
                <a:latin typeface="Arial Narrow" panose="020B0606020202030204" pitchFamily="34" charset="0"/>
              </a:rPr>
              <a:t>DSCOVR</a:t>
            </a:r>
            <a:endParaRPr lang="en-US" sz="1600" b="1" dirty="0">
              <a:solidFill>
                <a:prstClr val="black"/>
              </a:solidFill>
              <a:effectLst>
                <a:outerShdw blurRad="38100" dist="38100" dir="2700000" algn="tl">
                  <a:srgbClr val="000000">
                    <a:alpha val="43137"/>
                  </a:srgbClr>
                </a:outerShdw>
              </a:effectLst>
              <a:latin typeface="Arial Narrow" panose="020B0606020202030204" pitchFamily="34" charset="0"/>
            </a:endParaRPr>
          </a:p>
        </p:txBody>
      </p: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00">
            <a:off x="6154561" y="4830084"/>
            <a:ext cx="1081627" cy="139882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00">
            <a:off x="7219798" y="4839921"/>
            <a:ext cx="1050862" cy="1391871"/>
          </a:xfrm>
          <a:prstGeom prst="rect">
            <a:avLst/>
          </a:prstGeom>
        </p:spPr>
      </p:pic>
      <p:sp>
        <p:nvSpPr>
          <p:cNvPr id="21" name="Rectangle 20"/>
          <p:cNvSpPr/>
          <p:nvPr/>
        </p:nvSpPr>
        <p:spPr>
          <a:xfrm>
            <a:off x="6841805" y="6254771"/>
            <a:ext cx="494046" cy="276999"/>
          </a:xfrm>
          <a:prstGeom prst="rect">
            <a:avLst/>
          </a:prstGeom>
        </p:spPr>
        <p:txBody>
          <a:bodyPr wrap="none">
            <a:spAutoFit/>
          </a:bodyPr>
          <a:lstStyle/>
          <a:p>
            <a:pPr defTabSz="457200">
              <a:defRPr/>
            </a:pPr>
            <a:r>
              <a:rPr lang="en-US" sz="1200" b="1" dirty="0">
                <a:solidFill>
                  <a:prstClr val="black"/>
                </a:solidFill>
                <a:latin typeface="Arial Narrow" panose="020B0606020202030204" pitchFamily="34" charset="0"/>
              </a:rPr>
              <a:t>NEIO</a:t>
            </a:r>
          </a:p>
        </p:txBody>
      </p:sp>
    </p:spTree>
    <p:extLst>
      <p:ext uri="{BB962C8B-B14F-4D97-AF65-F5344CB8AC3E}">
        <p14:creationId xmlns:p14="http://schemas.microsoft.com/office/powerpoint/2010/main" val="25977340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12431"/>
            <a:ext cx="9122159"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Ocean Altimetry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Jason-2</a:t>
            </a:r>
            <a:endParaRPr lang="en-US" sz="3600" b="1" dirty="0">
              <a:solidFill>
                <a:schemeClr val="tx2"/>
              </a:solidFill>
              <a:effectLst>
                <a:outerShdw blurRad="38100" dist="38100" dir="2700000" algn="tl">
                  <a:srgbClr val="000000">
                    <a:alpha val="43137"/>
                  </a:srgbClr>
                </a:outerShdw>
              </a:effectLst>
            </a:endParaRPr>
          </a:p>
        </p:txBody>
      </p:sp>
      <p:pic>
        <p:nvPicPr>
          <p:cNvPr id="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2433" t="31077" r="19999" b="21673"/>
          <a:stretch/>
        </p:blipFill>
        <p:spPr bwMode="auto">
          <a:xfrm>
            <a:off x="2491372" y="1881618"/>
            <a:ext cx="4158082" cy="419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3873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alevel.jpl.nasa.gov/images/OST-past-pres-future2-ful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517"/>
          <a:stretch/>
        </p:blipFill>
        <p:spPr bwMode="auto">
          <a:xfrm>
            <a:off x="0" y="1491048"/>
            <a:ext cx="9144000" cy="53669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29000" y="5565462"/>
            <a:ext cx="1676400" cy="369332"/>
          </a:xfrm>
          <a:prstGeom prst="rect">
            <a:avLst/>
          </a:prstGeom>
          <a:solidFill>
            <a:srgbClr val="6296BE"/>
          </a:solidFill>
        </p:spPr>
        <p:txBody>
          <a:bodyPr wrap="square" rtlCol="0">
            <a:spAutoFit/>
          </a:bodyPr>
          <a:lstStyle/>
          <a:p>
            <a:pPr defTabSz="457200"/>
            <a:endParaRPr lang="en-US" dirty="0">
              <a:solidFill>
                <a:prstClr val="black"/>
              </a:solidFill>
            </a:endParaRPr>
          </a:p>
        </p:txBody>
      </p:sp>
      <p:sp>
        <p:nvSpPr>
          <p:cNvPr id="6" name="Title 1"/>
          <p:cNvSpPr>
            <a:spLocks noGrp="1"/>
          </p:cNvSpPr>
          <p:nvPr>
            <p:ph type="title"/>
          </p:nvPr>
        </p:nvSpPr>
        <p:spPr>
          <a:xfrm>
            <a:off x="0" y="280347"/>
            <a:ext cx="9122159" cy="1143000"/>
          </a:xfrm>
        </p:spPr>
        <p:txBody>
          <a:bodyPr>
            <a:noAutofit/>
          </a:bodyPr>
          <a:lstStyle/>
          <a:p>
            <a:r>
              <a:rPr lang="en-US" sz="3600" b="1" dirty="0">
                <a:solidFill>
                  <a:schemeClr val="tx2"/>
                </a:solidFill>
                <a:effectLst>
                  <a:outerShdw blurRad="38100" dist="38100" dir="2700000" algn="tl">
                    <a:srgbClr val="000000">
                      <a:alpha val="43137"/>
                    </a:srgbClr>
                  </a:outerShdw>
                </a:effectLst>
              </a:rPr>
              <a:t>Future Ocean </a:t>
            </a:r>
            <a:r>
              <a:rPr lang="en-US" sz="3600" b="1" dirty="0" smtClean="0">
                <a:solidFill>
                  <a:schemeClr val="tx2"/>
                </a:solidFill>
                <a:effectLst>
                  <a:outerShdw blurRad="38100" dist="38100" dir="2700000" algn="tl">
                    <a:srgbClr val="000000">
                      <a:alpha val="43137"/>
                    </a:srgbClr>
                  </a:outerShdw>
                </a:effectLst>
              </a:rPr>
              <a:t>Altimetry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Jason-3</a:t>
            </a:r>
            <a:endParaRPr lang="en-US" sz="3600" b="1" dirty="0">
              <a:solidFill>
                <a:schemeClr val="tx2"/>
              </a:solidFill>
              <a:effectLst>
                <a:outerShdw blurRad="38100" dist="38100" dir="2700000" algn="tl">
                  <a:srgbClr val="000000">
                    <a:alpha val="43137"/>
                  </a:srgbClr>
                </a:outerShdw>
              </a:effectLst>
            </a:endParaRPr>
          </a:p>
        </p:txBody>
      </p:sp>
      <p:sp>
        <p:nvSpPr>
          <p:cNvPr id="7" name="Rectangle 6"/>
          <p:cNvSpPr/>
          <p:nvPr/>
        </p:nvSpPr>
        <p:spPr>
          <a:xfrm>
            <a:off x="-21841" y="5487785"/>
            <a:ext cx="9165841" cy="1134808"/>
          </a:xfrm>
          <a:prstGeom prst="rect">
            <a:avLst/>
          </a:prstGeom>
          <a:solidFill>
            <a:srgbClr val="FFFFFF">
              <a:alpha val="6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dirty="0">
              <a:solidFill>
                <a:prstClr val="white"/>
              </a:solidFill>
            </a:endParaRPr>
          </a:p>
        </p:txBody>
      </p:sp>
      <p:sp>
        <p:nvSpPr>
          <p:cNvPr id="8" name="Content Placeholder 2"/>
          <p:cNvSpPr txBox="1">
            <a:spLocks/>
          </p:cNvSpPr>
          <p:nvPr/>
        </p:nvSpPr>
        <p:spPr>
          <a:xfrm>
            <a:off x="40032" y="5565462"/>
            <a:ext cx="8229600" cy="97945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rdana" panose="020B060403050404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rdana" panose="020B060403050404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rdana" panose="020B060403050404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rdana" panose="020B060403050404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b="1" dirty="0" smtClean="0">
                <a:solidFill>
                  <a:prstClr val="black"/>
                </a:solidFill>
                <a:effectLst>
                  <a:outerShdw blurRad="38100" dist="38100" dir="2700000" algn="tl">
                    <a:srgbClr val="000000">
                      <a:alpha val="43137"/>
                    </a:srgbClr>
                  </a:outerShdw>
                </a:effectLst>
              </a:rPr>
              <a:t>Partnership with EUMETSAT, CNES, &amp; NASA</a:t>
            </a:r>
          </a:p>
          <a:p>
            <a:r>
              <a:rPr lang="en-US" sz="2400" b="1" dirty="0" smtClean="0">
                <a:solidFill>
                  <a:prstClr val="black"/>
                </a:solidFill>
                <a:effectLst>
                  <a:outerShdw blurRad="38100" dist="38100" dir="2700000" algn="tl">
                    <a:srgbClr val="000000">
                      <a:alpha val="43137"/>
                    </a:srgbClr>
                  </a:outerShdw>
                </a:effectLst>
              </a:rPr>
              <a:t>Launch date TBD</a:t>
            </a:r>
          </a:p>
        </p:txBody>
      </p:sp>
    </p:spTree>
    <p:extLst>
      <p:ext uri="{BB962C8B-B14F-4D97-AF65-F5344CB8AC3E}">
        <p14:creationId xmlns:p14="http://schemas.microsoft.com/office/powerpoint/2010/main" val="12650016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34" y="322142"/>
            <a:ext cx="9119332" cy="1143000"/>
          </a:xfrm>
        </p:spPr>
        <p:txBody>
          <a:bodyPr>
            <a:normAutofit fontScale="90000"/>
          </a:bodyPr>
          <a:lstStyle/>
          <a:p>
            <a:r>
              <a:rPr lang="en-US" b="1" dirty="0">
                <a:solidFill>
                  <a:schemeClr val="tx2"/>
                </a:solidFill>
                <a:effectLst>
                  <a:outerShdw blurRad="38100" dist="38100" dir="2700000" algn="tl">
                    <a:srgbClr val="000000">
                      <a:alpha val="43137"/>
                    </a:srgbClr>
                  </a:outerShdw>
                </a:effectLst>
              </a:rPr>
              <a:t>Future GNSS Radio Occultation: </a:t>
            </a:r>
            <a:r>
              <a:rPr lang="en-US" b="1" dirty="0" smtClean="0">
                <a:solidFill>
                  <a:schemeClr val="tx2"/>
                </a:solidFill>
                <a:effectLst>
                  <a:outerShdw blurRad="38100" dist="38100" dir="2700000" algn="tl">
                    <a:srgbClr val="000000">
                      <a:alpha val="43137"/>
                    </a:srgbClr>
                  </a:outerShdw>
                </a:effectLst>
              </a:rPr>
              <a:t/>
            </a:r>
            <a:br>
              <a:rPr lang="en-US" b="1" dirty="0" smtClean="0">
                <a:solidFill>
                  <a:schemeClr val="tx2"/>
                </a:solidFill>
                <a:effectLst>
                  <a:outerShdw blurRad="38100" dist="38100" dir="2700000" algn="tl">
                    <a:srgbClr val="000000">
                      <a:alpha val="43137"/>
                    </a:srgbClr>
                  </a:outerShdw>
                </a:effectLst>
              </a:rPr>
            </a:br>
            <a:r>
              <a:rPr lang="en-US" b="1" dirty="0" smtClean="0">
                <a:solidFill>
                  <a:schemeClr val="tx2"/>
                </a:solidFill>
                <a:effectLst>
                  <a:outerShdw blurRad="38100" dist="38100" dir="2700000" algn="tl">
                    <a:srgbClr val="000000">
                      <a:alpha val="43137"/>
                    </a:srgbClr>
                  </a:outerShdw>
                </a:effectLst>
              </a:rPr>
              <a:t>COSMIC-2</a:t>
            </a:r>
            <a:endParaRPr lang="en-US" b="1" dirty="0">
              <a:solidFill>
                <a:schemeClr val="tx2"/>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6881" y="1545384"/>
            <a:ext cx="4305300" cy="4619624"/>
          </a:xfrm>
        </p:spPr>
        <p:txBody>
          <a:bodyPr>
            <a:noAutofit/>
          </a:bodyPr>
          <a:lstStyle/>
          <a:p>
            <a:pPr marL="228600" indent="-228600">
              <a:lnSpc>
                <a:spcPct val="90000"/>
              </a:lnSpc>
              <a:spcAft>
                <a:spcPts val="600"/>
              </a:spcAft>
            </a:pPr>
            <a:r>
              <a:rPr lang="en-US" sz="2000" dirty="0" smtClean="0">
                <a:latin typeface="Arial Narrow"/>
                <a:cs typeface="Arial Narrow"/>
              </a:rPr>
              <a:t>The </a:t>
            </a:r>
            <a:r>
              <a:rPr lang="en-US" sz="2000" dirty="0">
                <a:latin typeface="Arial Narrow"/>
                <a:cs typeface="Arial Narrow"/>
              </a:rPr>
              <a:t>Constellation Observing System for Meteorology, Ionosphere, and </a:t>
            </a:r>
            <a:r>
              <a:rPr lang="en-US" sz="2000" dirty="0" smtClean="0">
                <a:latin typeface="Arial Narrow"/>
                <a:cs typeface="Arial Narrow"/>
              </a:rPr>
              <a:t>Climate, or  COSMIC, mission is a Partnership </a:t>
            </a:r>
            <a:r>
              <a:rPr lang="en-US" sz="2000" dirty="0">
                <a:latin typeface="Arial Narrow"/>
                <a:cs typeface="Arial Narrow"/>
              </a:rPr>
              <a:t>with Taiwan, </a:t>
            </a:r>
            <a:r>
              <a:rPr lang="en-US" sz="2000" dirty="0" smtClean="0">
                <a:latin typeface="Arial Narrow"/>
                <a:cs typeface="Arial Narrow"/>
              </a:rPr>
              <a:t>NASA, </a:t>
            </a:r>
            <a:r>
              <a:rPr lang="en-US" sz="2000" dirty="0">
                <a:latin typeface="Arial Narrow"/>
                <a:cs typeface="Arial Narrow"/>
              </a:rPr>
              <a:t>and the U.S. Air Force </a:t>
            </a:r>
          </a:p>
          <a:p>
            <a:pPr marL="228600" indent="-228600">
              <a:lnSpc>
                <a:spcPct val="90000"/>
              </a:lnSpc>
              <a:spcAft>
                <a:spcPts val="600"/>
              </a:spcAft>
            </a:pPr>
            <a:r>
              <a:rPr lang="en-US" sz="2000" dirty="0">
                <a:latin typeface="Arial Narrow"/>
                <a:cs typeface="Arial Narrow"/>
              </a:rPr>
              <a:t>Will provide global radio-occultation measurements of ionosphere, temperature and water vapor information to improve weather forecasts</a:t>
            </a:r>
          </a:p>
          <a:p>
            <a:pPr marL="228600" indent="-228600">
              <a:lnSpc>
                <a:spcPct val="90000"/>
              </a:lnSpc>
              <a:spcAft>
                <a:spcPts val="600"/>
              </a:spcAft>
            </a:pPr>
            <a:r>
              <a:rPr lang="en-US" sz="2000" dirty="0">
                <a:latin typeface="Arial Narrow"/>
                <a:cs typeface="Arial Narrow"/>
              </a:rPr>
              <a:t>Valuable data due to non-biased quality, accuracy and depth</a:t>
            </a:r>
          </a:p>
          <a:p>
            <a:pPr marL="228600" indent="-228600">
              <a:lnSpc>
                <a:spcPct val="90000"/>
              </a:lnSpc>
              <a:spcAft>
                <a:spcPts val="600"/>
              </a:spcAft>
            </a:pPr>
            <a:r>
              <a:rPr lang="en-US" sz="2000" dirty="0">
                <a:latin typeface="Arial Narrow"/>
                <a:cs typeface="Arial Narrow"/>
              </a:rPr>
              <a:t>Shown here is a comparison of sounding distribution over three hour periods between COSMIC and fully-implemented COSMIC-</a:t>
            </a:r>
            <a:r>
              <a:rPr lang="en-US" sz="2000" dirty="0" smtClean="0">
                <a:latin typeface="Arial Narrow"/>
                <a:cs typeface="Arial Narrow"/>
              </a:rPr>
              <a:t>2 (12 satellites)</a:t>
            </a:r>
            <a:endParaRPr lang="en-US" sz="2000" dirty="0">
              <a:latin typeface="Arial Narrow"/>
              <a:cs typeface="Arial Narrow"/>
            </a:endParaRPr>
          </a:p>
          <a:p>
            <a:pPr marL="228600" indent="-228600">
              <a:lnSpc>
                <a:spcPct val="90000"/>
              </a:lnSpc>
            </a:pPr>
            <a:r>
              <a:rPr lang="en-US" sz="2000" dirty="0">
                <a:latin typeface="Arial Narrow"/>
                <a:cs typeface="Arial Narrow"/>
              </a:rPr>
              <a:t>Launch in </a:t>
            </a:r>
            <a:r>
              <a:rPr lang="en-US" sz="2000" dirty="0" smtClean="0">
                <a:latin typeface="Arial Narrow"/>
                <a:cs typeface="Arial Narrow"/>
              </a:rPr>
              <a:t>2016 of the first set of six COSMIC-2 satellites</a:t>
            </a:r>
            <a:endParaRPr lang="en-US" sz="2000" dirty="0">
              <a:latin typeface="Arial Narrow"/>
              <a:cs typeface="Arial Narrow"/>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827" y="1543050"/>
            <a:ext cx="4482839" cy="5057775"/>
          </a:xfrm>
          <a:prstGeom prst="rect">
            <a:avLst/>
          </a:prstGeom>
        </p:spPr>
      </p:pic>
    </p:spTree>
    <p:extLst>
      <p:ext uri="{BB962C8B-B14F-4D97-AF65-F5344CB8AC3E}">
        <p14:creationId xmlns:p14="http://schemas.microsoft.com/office/powerpoint/2010/main" val="1646013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395784"/>
            <a:ext cx="9146901" cy="51886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 y="330832"/>
            <a:ext cx="9146901" cy="1143000"/>
          </a:xfrm>
        </p:spPr>
        <p:txBody>
          <a:bodyPr>
            <a:noAutofit/>
          </a:bodyPr>
          <a:lstStyle/>
          <a:p>
            <a:r>
              <a:rPr lang="en-US" sz="3600" b="1" dirty="0">
                <a:solidFill>
                  <a:schemeClr val="tx2"/>
                </a:solidFill>
                <a:effectLst>
                  <a:outerShdw blurRad="38100" dist="38100" dir="2700000" algn="tl">
                    <a:srgbClr val="000000">
                      <a:alpha val="43137"/>
                    </a:srgbClr>
                  </a:outerShdw>
                </a:effectLst>
              </a:rPr>
              <a:t>Future </a:t>
            </a:r>
            <a:r>
              <a:rPr lang="en-US" sz="3600" b="1" dirty="0" smtClean="0">
                <a:solidFill>
                  <a:schemeClr val="tx2"/>
                </a:solidFill>
                <a:effectLst>
                  <a:outerShdw blurRad="38100" dist="38100" dir="2700000" algn="tl">
                    <a:srgbClr val="000000">
                      <a:alpha val="43137"/>
                    </a:srgbClr>
                  </a:outerShdw>
                </a:effectLst>
              </a:rPr>
              <a:t>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GOES-R </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4499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0832"/>
            <a:ext cx="9146901" cy="1143000"/>
          </a:xfrm>
        </p:spPr>
        <p:txBody>
          <a:bodyPr>
            <a:noAutofit/>
          </a:bodyPr>
          <a:lstStyle/>
          <a:p>
            <a:r>
              <a:rPr lang="en-US" sz="3600" b="1" dirty="0">
                <a:solidFill>
                  <a:schemeClr val="tx2"/>
                </a:solidFill>
                <a:effectLst>
                  <a:outerShdw blurRad="38100" dist="38100" dir="2700000" algn="tl">
                    <a:srgbClr val="000000">
                      <a:alpha val="43137"/>
                    </a:srgbClr>
                  </a:outerShdw>
                </a:effectLst>
              </a:rPr>
              <a:t>Future </a:t>
            </a:r>
            <a:r>
              <a:rPr lang="en-US" sz="3600" b="1" dirty="0" smtClean="0">
                <a:solidFill>
                  <a:schemeClr val="tx2"/>
                </a:solidFill>
                <a:effectLst>
                  <a:outerShdw blurRad="38100" dist="38100" dir="2700000" algn="tl">
                    <a:srgbClr val="000000">
                      <a:alpha val="43137"/>
                    </a:srgbClr>
                  </a:outerShdw>
                </a:effectLst>
              </a:rPr>
              <a:t>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GOES-R </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1813" y="1820779"/>
            <a:ext cx="8077200" cy="3785652"/>
          </a:xfrm>
          <a:prstGeom prst="rect">
            <a:avLst/>
          </a:prstGeom>
          <a:noFill/>
        </p:spPr>
        <p:txBody>
          <a:bodyPr wrap="square" rtlCol="0">
            <a:spAutoFit/>
          </a:bodyPr>
          <a:lstStyle/>
          <a:p>
            <a:pPr marL="285750" indent="-285750" defTabSz="457200">
              <a:buFont typeface="Arial" panose="020B0604020202020204" pitchFamily="34" charset="0"/>
              <a:buChar char="•"/>
            </a:pPr>
            <a:r>
              <a:rPr lang="en-US" sz="2400" dirty="0">
                <a:solidFill>
                  <a:prstClr val="black"/>
                </a:solidFill>
              </a:rPr>
              <a:t>March 2016 launch date postponed to Fall 2016</a:t>
            </a:r>
          </a:p>
          <a:p>
            <a:pPr marL="742950" lvl="1" indent="-285750" defTabSz="457200">
              <a:buFont typeface="Arial" panose="020B0604020202020204" pitchFamily="34" charset="0"/>
              <a:buChar char="•"/>
            </a:pPr>
            <a:r>
              <a:rPr lang="en-US" sz="2400" dirty="0">
                <a:solidFill>
                  <a:prstClr val="black"/>
                </a:solidFill>
              </a:rPr>
              <a:t>NOAA, NASA, and Lockheed Martin have identified schedule risks that have impacted the current launch date for GOES-R.</a:t>
            </a:r>
          </a:p>
          <a:p>
            <a:pPr marL="742950" lvl="1" indent="-285750" defTabSz="457200">
              <a:buFont typeface="Arial" panose="020B0604020202020204" pitchFamily="34" charset="0"/>
              <a:buChar char="•"/>
            </a:pPr>
            <a:r>
              <a:rPr lang="en-US" sz="2400" dirty="0">
                <a:solidFill>
                  <a:prstClr val="black"/>
                </a:solidFill>
              </a:rPr>
              <a:t>After extensive review, NOAA decided it can best avoid these risks to the mission by moving the launch date from March 2016 and to pursue a potential launch slot in the fall 2016.</a:t>
            </a:r>
          </a:p>
          <a:p>
            <a:pPr marL="742950" lvl="1" indent="-285750" defTabSz="457200">
              <a:buFont typeface="Arial" panose="020B0604020202020204" pitchFamily="34" charset="0"/>
              <a:buChar char="•"/>
            </a:pPr>
            <a:r>
              <a:rPr lang="en-US" sz="2400" dirty="0">
                <a:solidFill>
                  <a:prstClr val="black"/>
                </a:solidFill>
              </a:rPr>
              <a:t>Revised GOES-R satellite delivery schedule will be available in October-November 2015.</a:t>
            </a:r>
          </a:p>
        </p:txBody>
      </p:sp>
    </p:spTree>
    <p:extLst>
      <p:ext uri="{BB962C8B-B14F-4D97-AF65-F5344CB8AC3E}">
        <p14:creationId xmlns:p14="http://schemas.microsoft.com/office/powerpoint/2010/main" val="1524647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0832"/>
            <a:ext cx="9146901" cy="1143000"/>
          </a:xfrm>
        </p:spPr>
        <p:txBody>
          <a:bodyPr>
            <a:noAutofit/>
          </a:bodyPr>
          <a:lstStyle/>
          <a:p>
            <a:r>
              <a:rPr lang="en-US" sz="3600" b="1" dirty="0">
                <a:solidFill>
                  <a:schemeClr val="tx2"/>
                </a:solidFill>
                <a:effectLst>
                  <a:outerShdw blurRad="38100" dist="38100" dir="2700000" algn="tl">
                    <a:srgbClr val="000000">
                      <a:alpha val="43137"/>
                    </a:srgbClr>
                  </a:outerShdw>
                </a:effectLst>
              </a:rPr>
              <a:t>Future </a:t>
            </a:r>
            <a:r>
              <a:rPr lang="en-US" sz="3600" b="1" dirty="0" smtClean="0">
                <a:solidFill>
                  <a:schemeClr val="tx2"/>
                </a:solidFill>
                <a:effectLst>
                  <a:outerShdw blurRad="38100" dist="38100" dir="2700000" algn="tl">
                    <a:srgbClr val="000000">
                      <a:alpha val="43137"/>
                    </a:srgbClr>
                  </a:outerShdw>
                </a:effectLst>
              </a:rPr>
              <a:t>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GOES-R Advanced Baseline Imager </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object 4"/>
          <p:cNvSpPr txBox="1"/>
          <p:nvPr/>
        </p:nvSpPr>
        <p:spPr>
          <a:xfrm>
            <a:off x="4136008" y="1600200"/>
            <a:ext cx="4550792" cy="2675091"/>
          </a:xfrm>
          <a:prstGeom prst="rect">
            <a:avLst/>
          </a:prstGeom>
        </p:spPr>
        <p:txBody>
          <a:bodyPr vert="horz" wrap="square" lIns="0" tIns="0" rIns="0" bIns="0" rtlCol="0">
            <a:spAutoFit/>
          </a:bodyPr>
          <a:lstStyle/>
          <a:p>
            <a:pPr marL="12700" defTabSz="457200">
              <a:tabLst>
                <a:tab pos="2285365" algn="l"/>
              </a:tabLst>
            </a:pPr>
            <a:r>
              <a:rPr lang="en-US" sz="2400" dirty="0">
                <a:solidFill>
                  <a:prstClr val="black"/>
                </a:solidFill>
                <a:latin typeface="Arial"/>
                <a:cs typeface="Arial"/>
              </a:rPr>
              <a:t>      </a:t>
            </a:r>
            <a:r>
              <a:rPr sz="2400" dirty="0">
                <a:solidFill>
                  <a:prstClr val="black"/>
                </a:solidFill>
                <a:latin typeface="Arial"/>
                <a:cs typeface="Arial"/>
              </a:rPr>
              <a:t>ABI</a:t>
            </a:r>
            <a:r>
              <a:rPr sz="2400" b="1" dirty="0">
                <a:solidFill>
                  <a:prstClr val="black"/>
                </a:solidFill>
                <a:latin typeface="Arial"/>
                <a:cs typeface="Arial"/>
              </a:rPr>
              <a:t>	</a:t>
            </a:r>
            <a:r>
              <a:rPr lang="en-US" sz="2400" dirty="0">
                <a:solidFill>
                  <a:prstClr val="black"/>
                </a:solidFill>
                <a:latin typeface="Arial"/>
                <a:cs typeface="Arial"/>
              </a:rPr>
              <a:t>Curren</a:t>
            </a:r>
            <a:r>
              <a:rPr sz="2400" dirty="0">
                <a:solidFill>
                  <a:prstClr val="black"/>
                </a:solidFill>
                <a:latin typeface="Arial"/>
                <a:cs typeface="Arial"/>
              </a:rPr>
              <a:t>t</a:t>
            </a:r>
            <a:r>
              <a:rPr lang="en-US" sz="2400" b="1" dirty="0">
                <a:solidFill>
                  <a:prstClr val="black"/>
                </a:solidFill>
                <a:latin typeface="Arial"/>
                <a:cs typeface="Arial"/>
              </a:rPr>
              <a:t> </a:t>
            </a:r>
            <a:endParaRPr sz="2400" dirty="0">
              <a:solidFill>
                <a:prstClr val="black"/>
              </a:solidFill>
              <a:latin typeface="Arial"/>
              <a:cs typeface="Arial"/>
            </a:endParaRPr>
          </a:p>
          <a:p>
            <a:pPr defTabSz="457200">
              <a:lnSpc>
                <a:spcPts val="1900"/>
              </a:lnSpc>
              <a:spcBef>
                <a:spcPts val="8"/>
              </a:spcBef>
            </a:pPr>
            <a:r>
              <a:rPr lang="en-US" sz="1900" dirty="0">
                <a:solidFill>
                  <a:prstClr val="black"/>
                </a:solidFill>
              </a:rPr>
              <a:t>                                      </a:t>
            </a:r>
            <a:r>
              <a:rPr lang="en-US" sz="2400" dirty="0">
                <a:solidFill>
                  <a:prstClr val="black"/>
                </a:solidFill>
                <a:latin typeface="Arial" pitchFamily="34" charset="0"/>
                <a:cs typeface="Arial" pitchFamily="34" charset="0"/>
              </a:rPr>
              <a:t>GOES-N to P</a:t>
            </a:r>
            <a:endParaRPr sz="2400" dirty="0">
              <a:solidFill>
                <a:prstClr val="black"/>
              </a:solidFill>
              <a:latin typeface="Arial" pitchFamily="34" charset="0"/>
              <a:cs typeface="Arial" pitchFamily="34" charset="0"/>
            </a:endParaRPr>
          </a:p>
          <a:p>
            <a:pPr defTabSz="457200">
              <a:lnSpc>
                <a:spcPts val="2400"/>
              </a:lnSpc>
            </a:pPr>
            <a:endParaRPr sz="2400" dirty="0">
              <a:solidFill>
                <a:prstClr val="black"/>
              </a:solidFill>
            </a:endParaRPr>
          </a:p>
          <a:p>
            <a:pPr marL="2285365" defTabSz="457200"/>
            <a:r>
              <a:rPr sz="2400" dirty="0">
                <a:solidFill>
                  <a:prstClr val="black"/>
                </a:solidFill>
                <a:latin typeface="Arial"/>
                <a:cs typeface="Arial"/>
              </a:rPr>
              <a:t>5</a:t>
            </a:r>
            <a:r>
              <a:rPr sz="2400" spc="-5" dirty="0">
                <a:solidFill>
                  <a:prstClr val="black"/>
                </a:solidFill>
                <a:latin typeface="Arial"/>
                <a:cs typeface="Arial"/>
              </a:rPr>
              <a:t> </a:t>
            </a:r>
            <a:r>
              <a:rPr sz="2400" dirty="0" smtClean="0">
                <a:solidFill>
                  <a:prstClr val="black"/>
                </a:solidFill>
                <a:latin typeface="Arial"/>
                <a:cs typeface="Arial"/>
              </a:rPr>
              <a:t>bands</a:t>
            </a:r>
            <a:endParaRPr sz="2050" dirty="0">
              <a:solidFill>
                <a:prstClr val="black"/>
              </a:solidFill>
            </a:endParaRPr>
          </a:p>
          <a:p>
            <a:pPr defTabSz="457200">
              <a:lnSpc>
                <a:spcPts val="2400"/>
              </a:lnSpc>
            </a:pPr>
            <a:endParaRPr sz="2400" dirty="0">
              <a:solidFill>
                <a:prstClr val="black"/>
              </a:solidFill>
            </a:endParaRPr>
          </a:p>
          <a:p>
            <a:pPr marL="2284730" marR="6350" defTabSz="457200">
              <a:lnSpc>
                <a:spcPts val="2840"/>
              </a:lnSpc>
            </a:pPr>
            <a:r>
              <a:rPr sz="2400" spc="-5" dirty="0">
                <a:solidFill>
                  <a:prstClr val="black"/>
                </a:solidFill>
                <a:latin typeface="Arial"/>
                <a:cs typeface="Arial"/>
              </a:rPr>
              <a:t>Approx</a:t>
            </a:r>
            <a:r>
              <a:rPr sz="2400" dirty="0">
                <a:solidFill>
                  <a:prstClr val="black"/>
                </a:solidFill>
                <a:latin typeface="Arial"/>
                <a:cs typeface="Arial"/>
              </a:rPr>
              <a:t>.</a:t>
            </a:r>
            <a:r>
              <a:rPr sz="2400" spc="-5" dirty="0">
                <a:solidFill>
                  <a:prstClr val="black"/>
                </a:solidFill>
                <a:latin typeface="Arial"/>
                <a:cs typeface="Arial"/>
              </a:rPr>
              <a:t> </a:t>
            </a:r>
            <a:r>
              <a:rPr sz="2400" dirty="0">
                <a:solidFill>
                  <a:prstClr val="black"/>
                </a:solidFill>
                <a:latin typeface="Arial"/>
                <a:cs typeface="Arial"/>
              </a:rPr>
              <a:t>1</a:t>
            </a:r>
            <a:r>
              <a:rPr sz="2400" spc="-5" dirty="0">
                <a:solidFill>
                  <a:prstClr val="black"/>
                </a:solidFill>
                <a:latin typeface="Arial"/>
                <a:cs typeface="Arial"/>
              </a:rPr>
              <a:t> km n/a</a:t>
            </a:r>
            <a:endParaRPr sz="2400" dirty="0">
              <a:solidFill>
                <a:prstClr val="black"/>
              </a:solidFill>
              <a:latin typeface="Arial"/>
              <a:cs typeface="Arial"/>
            </a:endParaRPr>
          </a:p>
          <a:p>
            <a:pPr marL="2284730" defTabSz="457200">
              <a:lnSpc>
                <a:spcPts val="2830"/>
              </a:lnSpc>
            </a:pPr>
            <a:r>
              <a:rPr sz="2400" spc="-5" dirty="0">
                <a:solidFill>
                  <a:prstClr val="black"/>
                </a:solidFill>
                <a:latin typeface="Arial"/>
                <a:cs typeface="Arial"/>
              </a:rPr>
              <a:t>Approx</a:t>
            </a:r>
            <a:r>
              <a:rPr sz="2400" dirty="0">
                <a:solidFill>
                  <a:prstClr val="black"/>
                </a:solidFill>
                <a:latin typeface="Arial"/>
                <a:cs typeface="Arial"/>
              </a:rPr>
              <a:t>.</a:t>
            </a:r>
            <a:r>
              <a:rPr sz="2400" spc="-5" dirty="0">
                <a:solidFill>
                  <a:prstClr val="black"/>
                </a:solidFill>
                <a:latin typeface="Arial"/>
                <a:cs typeface="Arial"/>
              </a:rPr>
              <a:t> </a:t>
            </a:r>
            <a:r>
              <a:rPr sz="2400" dirty="0">
                <a:solidFill>
                  <a:prstClr val="black"/>
                </a:solidFill>
                <a:latin typeface="Arial"/>
                <a:cs typeface="Arial"/>
              </a:rPr>
              <a:t>4</a:t>
            </a:r>
            <a:r>
              <a:rPr sz="2400" spc="-5" dirty="0">
                <a:solidFill>
                  <a:prstClr val="black"/>
                </a:solidFill>
                <a:latin typeface="Arial"/>
                <a:cs typeface="Arial"/>
              </a:rPr>
              <a:t> </a:t>
            </a:r>
            <a:r>
              <a:rPr lang="en-US" sz="2400" spc="-5" dirty="0">
                <a:solidFill>
                  <a:prstClr val="black"/>
                </a:solidFill>
                <a:latin typeface="Arial"/>
                <a:cs typeface="Arial"/>
              </a:rPr>
              <a:t>km</a:t>
            </a:r>
            <a:endParaRPr sz="2400" dirty="0">
              <a:solidFill>
                <a:prstClr val="black"/>
              </a:solidFill>
              <a:latin typeface="Arial"/>
              <a:cs typeface="Arial"/>
            </a:endParaRPr>
          </a:p>
        </p:txBody>
      </p:sp>
      <p:sp>
        <p:nvSpPr>
          <p:cNvPr id="8" name="object 5"/>
          <p:cNvSpPr txBox="1"/>
          <p:nvPr/>
        </p:nvSpPr>
        <p:spPr>
          <a:xfrm>
            <a:off x="156846" y="1903739"/>
            <a:ext cx="3441065" cy="2929717"/>
          </a:xfrm>
          <a:prstGeom prst="rect">
            <a:avLst/>
          </a:prstGeom>
        </p:spPr>
        <p:txBody>
          <a:bodyPr vert="horz" wrap="square" lIns="0" tIns="0" rIns="0" bIns="0" rtlCol="0">
            <a:spAutoFit/>
          </a:bodyPr>
          <a:lstStyle/>
          <a:p>
            <a:pPr marL="12700" defTabSz="457200"/>
            <a:r>
              <a:rPr sz="2400" b="1" dirty="0">
                <a:solidFill>
                  <a:prstClr val="black"/>
                </a:solidFill>
                <a:latin typeface="Arial"/>
                <a:cs typeface="Arial"/>
              </a:rPr>
              <a:t>Spectral Coverage</a:t>
            </a:r>
            <a:endParaRPr sz="2400" dirty="0">
              <a:solidFill>
                <a:prstClr val="black"/>
              </a:solidFill>
              <a:latin typeface="Arial"/>
              <a:cs typeface="Arial"/>
            </a:endParaRPr>
          </a:p>
          <a:p>
            <a:pPr defTabSz="457200">
              <a:lnSpc>
                <a:spcPts val="1900"/>
              </a:lnSpc>
              <a:spcBef>
                <a:spcPts val="8"/>
              </a:spcBef>
            </a:pPr>
            <a:endParaRPr sz="1900" dirty="0">
              <a:solidFill>
                <a:prstClr val="black"/>
              </a:solidFill>
            </a:endParaRPr>
          </a:p>
          <a:p>
            <a:pPr defTabSz="457200">
              <a:lnSpc>
                <a:spcPts val="2400"/>
              </a:lnSpc>
            </a:pPr>
            <a:endParaRPr sz="2400" dirty="0">
              <a:solidFill>
                <a:prstClr val="black"/>
              </a:solidFill>
            </a:endParaRPr>
          </a:p>
          <a:p>
            <a:pPr marL="12700" defTabSz="457200"/>
            <a:r>
              <a:rPr sz="2400" b="1" spc="-5" dirty="0">
                <a:solidFill>
                  <a:prstClr val="black"/>
                </a:solidFill>
                <a:latin typeface="Arial"/>
                <a:cs typeface="Arial"/>
              </a:rPr>
              <a:t>Spatia</a:t>
            </a:r>
            <a:r>
              <a:rPr sz="2400" b="1" dirty="0">
                <a:solidFill>
                  <a:prstClr val="black"/>
                </a:solidFill>
                <a:latin typeface="Arial"/>
                <a:cs typeface="Arial"/>
              </a:rPr>
              <a:t>l</a:t>
            </a:r>
            <a:r>
              <a:rPr sz="2400" b="1" spc="-5" dirty="0">
                <a:solidFill>
                  <a:prstClr val="black"/>
                </a:solidFill>
                <a:latin typeface="Arial"/>
                <a:cs typeface="Arial"/>
              </a:rPr>
              <a:t> resolution</a:t>
            </a:r>
            <a:endParaRPr sz="2400" dirty="0">
              <a:solidFill>
                <a:prstClr val="black"/>
              </a:solidFill>
              <a:latin typeface="Arial"/>
              <a:cs typeface="Arial"/>
            </a:endParaRPr>
          </a:p>
          <a:p>
            <a:pPr marL="581025" marR="6350" defTabSz="457200">
              <a:lnSpc>
                <a:spcPct val="99900"/>
              </a:lnSpc>
              <a:spcBef>
                <a:spcPts val="35"/>
              </a:spcBef>
            </a:pPr>
            <a:r>
              <a:rPr sz="2400" spc="-5" dirty="0">
                <a:solidFill>
                  <a:prstClr val="black"/>
                </a:solidFill>
                <a:latin typeface="Arial"/>
                <a:cs typeface="Arial"/>
              </a:rPr>
              <a:t>0.6</a:t>
            </a:r>
            <a:r>
              <a:rPr sz="2400" dirty="0">
                <a:solidFill>
                  <a:prstClr val="black"/>
                </a:solidFill>
                <a:latin typeface="Arial"/>
                <a:cs typeface="Arial"/>
              </a:rPr>
              <a:t>4</a:t>
            </a:r>
            <a:r>
              <a:rPr sz="2400" spc="5" dirty="0">
                <a:solidFill>
                  <a:prstClr val="black"/>
                </a:solidFill>
                <a:latin typeface="Arial"/>
                <a:cs typeface="Arial"/>
              </a:rPr>
              <a:t> </a:t>
            </a:r>
            <a:r>
              <a:rPr sz="2400" spc="-595" dirty="0">
                <a:solidFill>
                  <a:prstClr val="black"/>
                </a:solidFill>
                <a:latin typeface="Symbol"/>
                <a:cs typeface="Symbol"/>
              </a:rPr>
              <a:t></a:t>
            </a:r>
            <a:r>
              <a:rPr sz="2400" dirty="0">
                <a:solidFill>
                  <a:prstClr val="black"/>
                </a:solidFill>
                <a:latin typeface="Arial"/>
                <a:cs typeface="Arial"/>
              </a:rPr>
              <a:t>m Visible Other</a:t>
            </a:r>
            <a:r>
              <a:rPr sz="2400" spc="-5" dirty="0">
                <a:solidFill>
                  <a:prstClr val="black"/>
                </a:solidFill>
                <a:latin typeface="Arial"/>
                <a:cs typeface="Arial"/>
              </a:rPr>
              <a:t> </a:t>
            </a:r>
            <a:r>
              <a:rPr sz="2400" dirty="0">
                <a:solidFill>
                  <a:prstClr val="black"/>
                </a:solidFill>
                <a:latin typeface="Arial"/>
                <a:cs typeface="Arial"/>
              </a:rPr>
              <a:t>Visible/near-IR Bands</a:t>
            </a:r>
            <a:r>
              <a:rPr sz="2400" spc="-5" dirty="0">
                <a:solidFill>
                  <a:prstClr val="black"/>
                </a:solidFill>
                <a:latin typeface="Arial"/>
                <a:cs typeface="Arial"/>
              </a:rPr>
              <a:t> </a:t>
            </a:r>
            <a:r>
              <a:rPr sz="2400" dirty="0">
                <a:solidFill>
                  <a:prstClr val="black"/>
                </a:solidFill>
                <a:latin typeface="Arial"/>
                <a:cs typeface="Arial"/>
              </a:rPr>
              <a:t>(&gt;2</a:t>
            </a:r>
            <a:r>
              <a:rPr sz="2400" spc="-5" dirty="0">
                <a:solidFill>
                  <a:prstClr val="black"/>
                </a:solidFill>
                <a:latin typeface="Arial"/>
                <a:cs typeface="Arial"/>
              </a:rPr>
              <a:t> </a:t>
            </a:r>
            <a:r>
              <a:rPr sz="2400" spc="-595" dirty="0">
                <a:solidFill>
                  <a:prstClr val="black"/>
                </a:solidFill>
                <a:latin typeface="Symbol"/>
                <a:cs typeface="Symbol"/>
              </a:rPr>
              <a:t></a:t>
            </a:r>
            <a:r>
              <a:rPr sz="2400" spc="-5" dirty="0">
                <a:solidFill>
                  <a:prstClr val="black"/>
                </a:solidFill>
                <a:latin typeface="Arial"/>
                <a:cs typeface="Arial"/>
              </a:rPr>
              <a:t>m)</a:t>
            </a:r>
            <a:endParaRPr sz="2400" dirty="0">
              <a:solidFill>
                <a:prstClr val="black"/>
              </a:solidFill>
              <a:latin typeface="Arial"/>
              <a:cs typeface="Arial"/>
            </a:endParaRPr>
          </a:p>
          <a:p>
            <a:pPr marL="12700" defTabSz="457200">
              <a:spcBef>
                <a:spcPts val="1390"/>
              </a:spcBef>
            </a:pPr>
            <a:r>
              <a:rPr sz="2400" b="1" spc="-5" dirty="0">
                <a:solidFill>
                  <a:prstClr val="black"/>
                </a:solidFill>
                <a:latin typeface="Arial"/>
                <a:cs typeface="Arial"/>
              </a:rPr>
              <a:t>Spatia</a:t>
            </a:r>
            <a:r>
              <a:rPr sz="2400" b="1" dirty="0">
                <a:solidFill>
                  <a:prstClr val="black"/>
                </a:solidFill>
                <a:latin typeface="Arial"/>
                <a:cs typeface="Arial"/>
              </a:rPr>
              <a:t>l</a:t>
            </a:r>
            <a:r>
              <a:rPr sz="2400" b="1" spc="-5" dirty="0">
                <a:solidFill>
                  <a:prstClr val="black"/>
                </a:solidFill>
                <a:latin typeface="Arial"/>
                <a:cs typeface="Arial"/>
              </a:rPr>
              <a:t> coverage</a:t>
            </a:r>
            <a:endParaRPr sz="2400" dirty="0">
              <a:solidFill>
                <a:prstClr val="black"/>
              </a:solidFill>
              <a:latin typeface="Arial"/>
              <a:cs typeface="Arial"/>
            </a:endParaRPr>
          </a:p>
        </p:txBody>
      </p:sp>
      <p:sp>
        <p:nvSpPr>
          <p:cNvPr id="9" name="object 6"/>
          <p:cNvSpPr txBox="1"/>
          <p:nvPr/>
        </p:nvSpPr>
        <p:spPr>
          <a:xfrm>
            <a:off x="4044426" y="2524099"/>
            <a:ext cx="1280160" cy="375572"/>
          </a:xfrm>
          <a:prstGeom prst="rect">
            <a:avLst/>
          </a:prstGeom>
        </p:spPr>
        <p:txBody>
          <a:bodyPr vert="horz" wrap="square" lIns="0" tIns="0" rIns="0" bIns="0" rtlCol="0">
            <a:spAutoFit/>
          </a:bodyPr>
          <a:lstStyle/>
          <a:p>
            <a:pPr marL="12700" defTabSz="457200"/>
            <a:r>
              <a:rPr sz="2400" dirty="0">
                <a:solidFill>
                  <a:prstClr val="black"/>
                </a:solidFill>
                <a:latin typeface="Arial"/>
                <a:cs typeface="Arial"/>
              </a:rPr>
              <a:t>16 bands</a:t>
            </a:r>
          </a:p>
        </p:txBody>
      </p:sp>
      <p:sp>
        <p:nvSpPr>
          <p:cNvPr id="10" name="object 7"/>
          <p:cNvSpPr txBox="1"/>
          <p:nvPr/>
        </p:nvSpPr>
        <p:spPr>
          <a:xfrm>
            <a:off x="4134302" y="3225865"/>
            <a:ext cx="941069" cy="1105781"/>
          </a:xfrm>
          <a:prstGeom prst="rect">
            <a:avLst/>
          </a:prstGeom>
        </p:spPr>
        <p:txBody>
          <a:bodyPr vert="horz" wrap="square" lIns="0" tIns="0" rIns="0" bIns="0" rtlCol="0">
            <a:spAutoFit/>
          </a:bodyPr>
          <a:lstStyle/>
          <a:p>
            <a:pPr marL="12700" defTabSz="457200">
              <a:lnSpc>
                <a:spcPts val="2860"/>
              </a:lnSpc>
            </a:pPr>
            <a:r>
              <a:rPr sz="2400" dirty="0">
                <a:solidFill>
                  <a:prstClr val="black"/>
                </a:solidFill>
                <a:latin typeface="Arial"/>
                <a:cs typeface="Arial"/>
              </a:rPr>
              <a:t>0.5 km</a:t>
            </a:r>
          </a:p>
          <a:p>
            <a:pPr marL="13335" marR="6350" indent="-635" defTabSz="457200">
              <a:lnSpc>
                <a:spcPts val="2920"/>
              </a:lnSpc>
              <a:spcBef>
                <a:spcPts val="40"/>
              </a:spcBef>
            </a:pPr>
            <a:r>
              <a:rPr sz="2400" dirty="0">
                <a:solidFill>
                  <a:prstClr val="black"/>
                </a:solidFill>
                <a:latin typeface="Arial"/>
                <a:cs typeface="Arial"/>
              </a:rPr>
              <a:t>1.0</a:t>
            </a:r>
            <a:r>
              <a:rPr sz="2400" spc="-5" dirty="0">
                <a:solidFill>
                  <a:prstClr val="black"/>
                </a:solidFill>
                <a:latin typeface="Arial"/>
                <a:cs typeface="Arial"/>
              </a:rPr>
              <a:t> </a:t>
            </a:r>
            <a:r>
              <a:rPr sz="2400" dirty="0">
                <a:solidFill>
                  <a:prstClr val="black"/>
                </a:solidFill>
                <a:latin typeface="Arial"/>
                <a:cs typeface="Arial"/>
              </a:rPr>
              <a:t>km 2</a:t>
            </a:r>
            <a:r>
              <a:rPr sz="2400" spc="-5" dirty="0">
                <a:solidFill>
                  <a:prstClr val="black"/>
                </a:solidFill>
                <a:latin typeface="Arial"/>
                <a:cs typeface="Arial"/>
              </a:rPr>
              <a:t> km</a:t>
            </a:r>
            <a:endParaRPr sz="2400" dirty="0">
              <a:solidFill>
                <a:prstClr val="black"/>
              </a:solidFill>
              <a:latin typeface="Arial"/>
              <a:cs typeface="Arial"/>
            </a:endParaRPr>
          </a:p>
        </p:txBody>
      </p:sp>
      <p:sp>
        <p:nvSpPr>
          <p:cNvPr id="11" name="object 9"/>
          <p:cNvSpPr txBox="1"/>
          <p:nvPr/>
        </p:nvSpPr>
        <p:spPr>
          <a:xfrm>
            <a:off x="156846" y="6099084"/>
            <a:ext cx="3613785" cy="739725"/>
          </a:xfrm>
          <a:prstGeom prst="rect">
            <a:avLst/>
          </a:prstGeom>
        </p:spPr>
        <p:txBody>
          <a:bodyPr vert="horz" wrap="square" lIns="0" tIns="0" rIns="0" bIns="0" rtlCol="0">
            <a:spAutoFit/>
          </a:bodyPr>
          <a:lstStyle/>
          <a:p>
            <a:pPr algn="ctr" defTabSz="457200">
              <a:lnSpc>
                <a:spcPts val="2875"/>
              </a:lnSpc>
            </a:pPr>
            <a:r>
              <a:rPr sz="2400" b="1" spc="-5" dirty="0">
                <a:solidFill>
                  <a:prstClr val="black"/>
                </a:solidFill>
                <a:latin typeface="Arial"/>
                <a:cs typeface="Arial"/>
              </a:rPr>
              <a:t>Visibl</a:t>
            </a:r>
            <a:r>
              <a:rPr sz="2400" b="1" dirty="0">
                <a:solidFill>
                  <a:prstClr val="black"/>
                </a:solidFill>
                <a:latin typeface="Arial"/>
                <a:cs typeface="Arial"/>
              </a:rPr>
              <a:t>e</a:t>
            </a:r>
            <a:r>
              <a:rPr sz="2400" b="1" spc="-5" dirty="0">
                <a:solidFill>
                  <a:prstClr val="black"/>
                </a:solidFill>
                <a:latin typeface="Arial"/>
                <a:cs typeface="Arial"/>
              </a:rPr>
              <a:t> (reflectiv</a:t>
            </a:r>
            <a:r>
              <a:rPr sz="2400" b="1" dirty="0">
                <a:solidFill>
                  <a:prstClr val="black"/>
                </a:solidFill>
                <a:latin typeface="Arial"/>
                <a:cs typeface="Arial"/>
              </a:rPr>
              <a:t>e</a:t>
            </a:r>
            <a:r>
              <a:rPr sz="2400" b="1" spc="-5" dirty="0">
                <a:solidFill>
                  <a:prstClr val="black"/>
                </a:solidFill>
                <a:latin typeface="Arial"/>
                <a:cs typeface="Arial"/>
              </a:rPr>
              <a:t> bands)</a:t>
            </a:r>
            <a:endParaRPr sz="2400" dirty="0">
              <a:solidFill>
                <a:prstClr val="black"/>
              </a:solidFill>
              <a:latin typeface="Arial"/>
              <a:cs typeface="Arial"/>
            </a:endParaRPr>
          </a:p>
          <a:p>
            <a:pPr marL="124460" algn="ctr" defTabSz="457200">
              <a:lnSpc>
                <a:spcPts val="2875"/>
              </a:lnSpc>
            </a:pPr>
            <a:r>
              <a:rPr sz="2400" dirty="0">
                <a:solidFill>
                  <a:prstClr val="black"/>
                </a:solidFill>
                <a:latin typeface="Arial"/>
                <a:cs typeface="Arial"/>
              </a:rPr>
              <a:t>On-orbit</a:t>
            </a:r>
            <a:r>
              <a:rPr sz="2400" spc="-5" dirty="0">
                <a:solidFill>
                  <a:prstClr val="black"/>
                </a:solidFill>
                <a:latin typeface="Arial"/>
                <a:cs typeface="Arial"/>
              </a:rPr>
              <a:t> </a:t>
            </a:r>
            <a:r>
              <a:rPr sz="2400" dirty="0">
                <a:solidFill>
                  <a:prstClr val="black"/>
                </a:solidFill>
                <a:latin typeface="Arial"/>
                <a:cs typeface="Arial"/>
              </a:rPr>
              <a:t>calibration</a:t>
            </a:r>
          </a:p>
        </p:txBody>
      </p:sp>
      <p:sp>
        <p:nvSpPr>
          <p:cNvPr id="12" name="object 10"/>
          <p:cNvSpPr txBox="1"/>
          <p:nvPr/>
        </p:nvSpPr>
        <p:spPr>
          <a:xfrm>
            <a:off x="4133326" y="6463593"/>
            <a:ext cx="551180" cy="375572"/>
          </a:xfrm>
          <a:prstGeom prst="rect">
            <a:avLst/>
          </a:prstGeom>
        </p:spPr>
        <p:txBody>
          <a:bodyPr vert="horz" wrap="square" lIns="0" tIns="0" rIns="0" bIns="0" rtlCol="0">
            <a:spAutoFit/>
          </a:bodyPr>
          <a:lstStyle/>
          <a:p>
            <a:pPr marL="12700" defTabSz="457200"/>
            <a:r>
              <a:rPr sz="2400" dirty="0">
                <a:solidFill>
                  <a:prstClr val="black"/>
                </a:solidFill>
                <a:latin typeface="Arial"/>
                <a:cs typeface="Arial"/>
              </a:rPr>
              <a:t>Yes</a:t>
            </a:r>
          </a:p>
        </p:txBody>
      </p:sp>
      <p:sp>
        <p:nvSpPr>
          <p:cNvPr id="13" name="object 11"/>
          <p:cNvSpPr txBox="1"/>
          <p:nvPr/>
        </p:nvSpPr>
        <p:spPr>
          <a:xfrm>
            <a:off x="6477000" y="6501060"/>
            <a:ext cx="417195" cy="375572"/>
          </a:xfrm>
          <a:prstGeom prst="rect">
            <a:avLst/>
          </a:prstGeom>
        </p:spPr>
        <p:txBody>
          <a:bodyPr vert="horz" wrap="square" lIns="0" tIns="0" rIns="0" bIns="0" rtlCol="0">
            <a:spAutoFit/>
          </a:bodyPr>
          <a:lstStyle/>
          <a:p>
            <a:pPr marL="12700" defTabSz="457200"/>
            <a:r>
              <a:rPr sz="2400" spc="5" dirty="0">
                <a:solidFill>
                  <a:prstClr val="black"/>
                </a:solidFill>
                <a:latin typeface="Arial"/>
                <a:cs typeface="Arial"/>
              </a:rPr>
              <a:t>No</a:t>
            </a:r>
            <a:endParaRPr sz="2400" dirty="0">
              <a:solidFill>
                <a:prstClr val="black"/>
              </a:solidFill>
              <a:latin typeface="Arial"/>
              <a:cs typeface="Arial"/>
            </a:endParaRPr>
          </a:p>
        </p:txBody>
      </p:sp>
      <p:graphicFrame>
        <p:nvGraphicFramePr>
          <p:cNvPr id="14" name="object 8"/>
          <p:cNvGraphicFramePr>
            <a:graphicFrameLocks noGrp="1"/>
          </p:cNvGraphicFramePr>
          <p:nvPr>
            <p:extLst>
              <p:ext uri="{D42A27DB-BD31-4B8C-83A1-F6EECF244321}">
                <p14:modId xmlns:p14="http://schemas.microsoft.com/office/powerpoint/2010/main" val="504043611"/>
              </p:ext>
            </p:extLst>
          </p:nvPr>
        </p:nvGraphicFramePr>
        <p:xfrm>
          <a:off x="703073" y="4820317"/>
          <a:ext cx="8229223" cy="1158217"/>
        </p:xfrm>
        <a:graphic>
          <a:graphicData uri="http://schemas.openxmlformats.org/drawingml/2006/table">
            <a:tbl>
              <a:tblPr firstRow="1" bandRow="1">
                <a:tableStyleId>{2D5ABB26-0587-4C30-8999-92F81FD0307C}</a:tableStyleId>
              </a:tblPr>
              <a:tblGrid>
                <a:gridCol w="2468250"/>
                <a:gridCol w="2994004"/>
                <a:gridCol w="2766969"/>
              </a:tblGrid>
              <a:tr h="394503">
                <a:tc>
                  <a:txBody>
                    <a:bodyPr/>
                    <a:lstStyle/>
                    <a:p>
                      <a:pPr marL="34925">
                        <a:lnSpc>
                          <a:spcPct val="100000"/>
                        </a:lnSpc>
                      </a:pPr>
                      <a:r>
                        <a:rPr sz="2400" dirty="0">
                          <a:solidFill>
                            <a:schemeClr val="tx1"/>
                          </a:solidFill>
                          <a:latin typeface="Arial"/>
                          <a:cs typeface="Arial"/>
                        </a:rPr>
                        <a:t>Full</a:t>
                      </a:r>
                      <a:r>
                        <a:rPr sz="2400" spc="-5" dirty="0">
                          <a:solidFill>
                            <a:schemeClr val="tx1"/>
                          </a:solidFill>
                          <a:latin typeface="Arial"/>
                          <a:cs typeface="Arial"/>
                        </a:rPr>
                        <a:t> </a:t>
                      </a:r>
                      <a:r>
                        <a:rPr sz="2400" dirty="0">
                          <a:solidFill>
                            <a:schemeClr val="tx1"/>
                          </a:solidFill>
                          <a:latin typeface="Arial"/>
                          <a:cs typeface="Arial"/>
                        </a:rPr>
                        <a:t>disk</a:t>
                      </a:r>
                    </a:p>
                  </a:txBody>
                  <a:tcPr marL="0" marR="0" marT="0" marB="0"/>
                </a:tc>
                <a:tc>
                  <a:txBody>
                    <a:bodyPr/>
                    <a:lstStyle/>
                    <a:p>
                      <a:pPr marL="975994">
                        <a:lnSpc>
                          <a:spcPct val="100000"/>
                        </a:lnSpc>
                      </a:pPr>
                      <a:r>
                        <a:rPr sz="2400" dirty="0">
                          <a:solidFill>
                            <a:schemeClr val="tx1"/>
                          </a:solidFill>
                          <a:latin typeface="Arial"/>
                          <a:cs typeface="Arial"/>
                        </a:rPr>
                        <a:t>4</a:t>
                      </a:r>
                      <a:r>
                        <a:rPr sz="2400" spc="-5" dirty="0">
                          <a:solidFill>
                            <a:schemeClr val="tx1"/>
                          </a:solidFill>
                          <a:latin typeface="Arial"/>
                          <a:cs typeface="Arial"/>
                        </a:rPr>
                        <a:t> </a:t>
                      </a:r>
                      <a:r>
                        <a:rPr sz="2400" dirty="0">
                          <a:solidFill>
                            <a:schemeClr val="tx1"/>
                          </a:solidFill>
                          <a:latin typeface="Arial"/>
                          <a:cs typeface="Arial"/>
                        </a:rPr>
                        <a:t>per</a:t>
                      </a:r>
                      <a:r>
                        <a:rPr sz="2400" spc="-5" dirty="0">
                          <a:solidFill>
                            <a:schemeClr val="tx1"/>
                          </a:solidFill>
                          <a:latin typeface="Arial"/>
                          <a:cs typeface="Arial"/>
                        </a:rPr>
                        <a:t> </a:t>
                      </a:r>
                      <a:r>
                        <a:rPr sz="2400" dirty="0">
                          <a:solidFill>
                            <a:schemeClr val="tx1"/>
                          </a:solidFill>
                          <a:latin typeface="Arial"/>
                          <a:cs typeface="Arial"/>
                        </a:rPr>
                        <a:t>hour</a:t>
                      </a:r>
                    </a:p>
                  </a:txBody>
                  <a:tcPr marL="0" marR="0" marT="0" marB="0"/>
                </a:tc>
                <a:tc>
                  <a:txBody>
                    <a:bodyPr/>
                    <a:lstStyle/>
                    <a:p>
                      <a:pPr marL="255270">
                        <a:lnSpc>
                          <a:spcPct val="100000"/>
                        </a:lnSpc>
                      </a:pPr>
                      <a:r>
                        <a:rPr sz="2400" dirty="0" smtClean="0">
                          <a:solidFill>
                            <a:schemeClr val="tx1"/>
                          </a:solidFill>
                          <a:latin typeface="Arial"/>
                          <a:cs typeface="Arial"/>
                        </a:rPr>
                        <a:t>S</a:t>
                      </a:r>
                      <a:r>
                        <a:rPr lang="en-US" sz="2400" dirty="0" smtClean="0">
                          <a:solidFill>
                            <a:schemeClr val="tx1"/>
                          </a:solidFill>
                          <a:latin typeface="Arial"/>
                          <a:cs typeface="Arial"/>
                        </a:rPr>
                        <a:t>c</a:t>
                      </a:r>
                      <a:r>
                        <a:rPr sz="2400" dirty="0" smtClean="0">
                          <a:solidFill>
                            <a:schemeClr val="tx1"/>
                          </a:solidFill>
                          <a:latin typeface="Arial"/>
                          <a:cs typeface="Arial"/>
                        </a:rPr>
                        <a:t>heduled </a:t>
                      </a:r>
                      <a:r>
                        <a:rPr sz="2400" dirty="0">
                          <a:solidFill>
                            <a:schemeClr val="tx1"/>
                          </a:solidFill>
                          <a:latin typeface="Arial"/>
                          <a:cs typeface="Arial"/>
                        </a:rPr>
                        <a:t>(3 hrly)</a:t>
                      </a:r>
                    </a:p>
                  </a:txBody>
                  <a:tcPr marL="0" marR="0" marT="0" marB="0"/>
                </a:tc>
              </a:tr>
              <a:tr h="365422">
                <a:tc>
                  <a:txBody>
                    <a:bodyPr/>
                    <a:lstStyle/>
                    <a:p>
                      <a:pPr marL="34925">
                        <a:lnSpc>
                          <a:spcPct val="100000"/>
                        </a:lnSpc>
                      </a:pPr>
                      <a:r>
                        <a:rPr sz="2400" dirty="0">
                          <a:solidFill>
                            <a:schemeClr val="tx1"/>
                          </a:solidFill>
                          <a:latin typeface="Arial"/>
                          <a:cs typeface="Arial"/>
                        </a:rPr>
                        <a:t>CONUS</a:t>
                      </a:r>
                    </a:p>
                  </a:txBody>
                  <a:tcPr marL="0" marR="0" marT="0" marB="0"/>
                </a:tc>
                <a:tc>
                  <a:txBody>
                    <a:bodyPr/>
                    <a:lstStyle/>
                    <a:p>
                      <a:pPr marL="976630">
                        <a:lnSpc>
                          <a:spcPct val="100000"/>
                        </a:lnSpc>
                      </a:pPr>
                      <a:r>
                        <a:rPr sz="2400" dirty="0">
                          <a:solidFill>
                            <a:schemeClr val="tx1"/>
                          </a:solidFill>
                          <a:latin typeface="Arial"/>
                          <a:cs typeface="Arial"/>
                        </a:rPr>
                        <a:t>12</a:t>
                      </a:r>
                      <a:r>
                        <a:rPr sz="2400" spc="-5" dirty="0">
                          <a:solidFill>
                            <a:schemeClr val="tx1"/>
                          </a:solidFill>
                          <a:latin typeface="Arial"/>
                          <a:cs typeface="Arial"/>
                        </a:rPr>
                        <a:t> </a:t>
                      </a:r>
                      <a:r>
                        <a:rPr sz="2400" dirty="0">
                          <a:solidFill>
                            <a:schemeClr val="tx1"/>
                          </a:solidFill>
                          <a:latin typeface="Arial"/>
                          <a:cs typeface="Arial"/>
                        </a:rPr>
                        <a:t>per</a:t>
                      </a:r>
                      <a:r>
                        <a:rPr sz="2400" spc="-5" dirty="0">
                          <a:solidFill>
                            <a:schemeClr val="tx1"/>
                          </a:solidFill>
                          <a:latin typeface="Arial"/>
                          <a:cs typeface="Arial"/>
                        </a:rPr>
                        <a:t> </a:t>
                      </a:r>
                      <a:r>
                        <a:rPr sz="2400" dirty="0">
                          <a:solidFill>
                            <a:schemeClr val="tx1"/>
                          </a:solidFill>
                          <a:latin typeface="Arial"/>
                          <a:cs typeface="Arial"/>
                        </a:rPr>
                        <a:t>hour</a:t>
                      </a:r>
                    </a:p>
                  </a:txBody>
                  <a:tcPr marL="0" marR="0" marT="0" marB="0"/>
                </a:tc>
                <a:tc>
                  <a:txBody>
                    <a:bodyPr/>
                    <a:lstStyle/>
                    <a:p>
                      <a:pPr marL="255270">
                        <a:lnSpc>
                          <a:spcPct val="100000"/>
                        </a:lnSpc>
                      </a:pPr>
                      <a:r>
                        <a:rPr sz="2400" dirty="0">
                          <a:solidFill>
                            <a:schemeClr val="tx1"/>
                          </a:solidFill>
                          <a:latin typeface="Arial"/>
                          <a:cs typeface="Arial"/>
                        </a:rPr>
                        <a:t>~4 per hour</a:t>
                      </a:r>
                    </a:p>
                  </a:txBody>
                  <a:tcPr marL="0" marR="0" marT="0" marB="0"/>
                </a:tc>
              </a:tr>
              <a:tr h="397954">
                <a:tc>
                  <a:txBody>
                    <a:bodyPr/>
                    <a:lstStyle/>
                    <a:p>
                      <a:pPr marL="34925">
                        <a:lnSpc>
                          <a:spcPct val="100000"/>
                        </a:lnSpc>
                      </a:pPr>
                      <a:r>
                        <a:rPr sz="2400" dirty="0">
                          <a:solidFill>
                            <a:schemeClr val="tx1"/>
                          </a:solidFill>
                          <a:latin typeface="Arial"/>
                          <a:cs typeface="Arial"/>
                        </a:rPr>
                        <a:t>Mesoscale</a:t>
                      </a:r>
                    </a:p>
                  </a:txBody>
                  <a:tcPr marL="0" marR="0" marT="0" marB="0"/>
                </a:tc>
                <a:tc>
                  <a:txBody>
                    <a:bodyPr/>
                    <a:lstStyle/>
                    <a:p>
                      <a:pPr marL="975360">
                        <a:lnSpc>
                          <a:spcPct val="100000"/>
                        </a:lnSpc>
                      </a:pPr>
                      <a:r>
                        <a:rPr sz="2400" dirty="0">
                          <a:solidFill>
                            <a:schemeClr val="tx1"/>
                          </a:solidFill>
                          <a:latin typeface="Arial"/>
                          <a:cs typeface="Arial"/>
                        </a:rPr>
                        <a:t>Every 30 sec</a:t>
                      </a:r>
                    </a:p>
                  </a:txBody>
                  <a:tcPr marL="0" marR="0" marT="0" marB="0"/>
                </a:tc>
                <a:tc>
                  <a:txBody>
                    <a:bodyPr/>
                    <a:lstStyle/>
                    <a:p>
                      <a:pPr marL="255270">
                        <a:lnSpc>
                          <a:spcPct val="100000"/>
                        </a:lnSpc>
                      </a:pPr>
                      <a:r>
                        <a:rPr sz="2400" spc="-5" dirty="0">
                          <a:solidFill>
                            <a:schemeClr val="tx1"/>
                          </a:solidFill>
                          <a:latin typeface="Arial"/>
                          <a:cs typeface="Arial"/>
                        </a:rPr>
                        <a:t>n/a</a:t>
                      </a:r>
                      <a:endParaRPr sz="2400" dirty="0">
                        <a:solidFill>
                          <a:schemeClr val="tx1"/>
                        </a:solidFill>
                        <a:latin typeface="Arial"/>
                        <a:cs typeface="Arial"/>
                      </a:endParaRPr>
                    </a:p>
                  </a:txBody>
                  <a:tcPr marL="0" marR="0" marT="0" marB="0"/>
                </a:tc>
              </a:tr>
            </a:tbl>
          </a:graphicData>
        </a:graphic>
      </p:graphicFrame>
    </p:spTree>
    <p:extLst>
      <p:ext uri="{BB962C8B-B14F-4D97-AF65-F5344CB8AC3E}">
        <p14:creationId xmlns:p14="http://schemas.microsoft.com/office/powerpoint/2010/main" val="4213803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OES-R Products.jpg"/>
          <p:cNvPicPr>
            <a:picLocks noChangeAspect="1"/>
          </p:cNvPicPr>
          <p:nvPr/>
        </p:nvPicPr>
        <p:blipFill>
          <a:blip r:embed="rId3" cstate="print"/>
          <a:stretch>
            <a:fillRect/>
          </a:stretch>
        </p:blipFill>
        <p:spPr>
          <a:xfrm>
            <a:off x="445134" y="1594467"/>
            <a:ext cx="8242727" cy="5162550"/>
          </a:xfrm>
          <a:prstGeom prst="rect">
            <a:avLst/>
          </a:prstGeom>
        </p:spPr>
      </p:pic>
      <p:sp>
        <p:nvSpPr>
          <p:cNvPr id="2" name="Title 1"/>
          <p:cNvSpPr>
            <a:spLocks noGrp="1"/>
          </p:cNvSpPr>
          <p:nvPr>
            <p:ph type="title"/>
          </p:nvPr>
        </p:nvSpPr>
        <p:spPr>
          <a:xfrm>
            <a:off x="-1" y="330832"/>
            <a:ext cx="9146901" cy="1143000"/>
          </a:xfrm>
        </p:spPr>
        <p:txBody>
          <a:bodyPr>
            <a:noAutofit/>
          </a:bodyPr>
          <a:lstStyle/>
          <a:p>
            <a:r>
              <a:rPr lang="en-US" sz="3600" b="1" dirty="0">
                <a:solidFill>
                  <a:schemeClr val="tx2"/>
                </a:solidFill>
                <a:effectLst>
                  <a:outerShdw blurRad="38100" dist="38100" dir="2700000" algn="tl">
                    <a:srgbClr val="000000">
                      <a:alpha val="43137"/>
                    </a:srgbClr>
                  </a:outerShdw>
                </a:effectLst>
              </a:rPr>
              <a:t>Future </a:t>
            </a:r>
            <a:r>
              <a:rPr lang="en-US" sz="3600" b="1" dirty="0" smtClean="0">
                <a:solidFill>
                  <a:schemeClr val="tx2"/>
                </a:solidFill>
                <a:effectLst>
                  <a:outerShdw blurRad="38100" dist="38100" dir="2700000" algn="tl">
                    <a:srgbClr val="000000">
                      <a:alpha val="43137"/>
                    </a:srgbClr>
                  </a:outerShdw>
                </a:effectLst>
              </a:rPr>
              <a:t>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GOES-R Planned Products</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38636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object 15"/>
          <p:cNvSpPr/>
          <p:nvPr/>
        </p:nvSpPr>
        <p:spPr>
          <a:xfrm rot="14484505">
            <a:off x="3984037" y="3441597"/>
            <a:ext cx="1667465" cy="554113"/>
          </a:xfrm>
          <a:prstGeom prst="rect">
            <a:avLst/>
          </a:prstGeom>
          <a:blipFill>
            <a:blip r:embed="rId3" cstate="print"/>
            <a:stretch>
              <a:fillRect/>
            </a:stretch>
          </a:blipFill>
        </p:spPr>
        <p:txBody>
          <a:bodyPr wrap="square" lIns="0" tIns="0" rIns="0" bIns="0" rtlCol="0">
            <a:spAutoFit/>
          </a:bodyPr>
          <a:lstStyle/>
          <a:p>
            <a:pPr defTabSz="457200"/>
            <a:endParaRPr dirty="0">
              <a:solidFill>
                <a:prstClr val="black"/>
              </a:solidFill>
            </a:endParaRPr>
          </a:p>
        </p:txBody>
      </p:sp>
      <p:sp>
        <p:nvSpPr>
          <p:cNvPr id="135" name="object 72"/>
          <p:cNvSpPr/>
          <p:nvPr/>
        </p:nvSpPr>
        <p:spPr>
          <a:xfrm rot="20031980">
            <a:off x="5151215" y="3876577"/>
            <a:ext cx="1783448" cy="676973"/>
          </a:xfrm>
          <a:prstGeom prst="rect">
            <a:avLst/>
          </a:prstGeom>
          <a:blipFill>
            <a:blip r:embed="rId4" cstate="print"/>
            <a:stretch>
              <a:fillRect/>
            </a:stretch>
          </a:blipFill>
        </p:spPr>
        <p:txBody>
          <a:bodyPr wrap="square" lIns="0" tIns="0" rIns="0" bIns="0" rtlCol="0">
            <a:spAutoFit/>
          </a:bodyPr>
          <a:lstStyle/>
          <a:p>
            <a:pPr defTabSz="457200"/>
            <a:endParaRPr dirty="0">
              <a:solidFill>
                <a:prstClr val="black"/>
              </a:solidFill>
            </a:endParaRPr>
          </a:p>
        </p:txBody>
      </p:sp>
      <p:sp>
        <p:nvSpPr>
          <p:cNvPr id="2" name="Title 1"/>
          <p:cNvSpPr>
            <a:spLocks noGrp="1"/>
          </p:cNvSpPr>
          <p:nvPr>
            <p:ph type="title"/>
          </p:nvPr>
        </p:nvSpPr>
        <p:spPr>
          <a:xfrm>
            <a:off x="-1" y="330832"/>
            <a:ext cx="9146901" cy="1143000"/>
          </a:xfrm>
        </p:spPr>
        <p:txBody>
          <a:bodyPr>
            <a:noAutofit/>
          </a:bodyPr>
          <a:lstStyle/>
          <a:p>
            <a:r>
              <a:rPr lang="en-US" sz="3600" b="1" dirty="0">
                <a:solidFill>
                  <a:schemeClr val="tx2"/>
                </a:solidFill>
                <a:effectLst>
                  <a:outerShdw blurRad="38100" dist="38100" dir="2700000" algn="tl">
                    <a:srgbClr val="000000">
                      <a:alpha val="43137"/>
                    </a:srgbClr>
                  </a:outerShdw>
                </a:effectLst>
              </a:rPr>
              <a:t>Future </a:t>
            </a:r>
            <a:r>
              <a:rPr lang="en-US" sz="3600" b="1" dirty="0" smtClean="0">
                <a:solidFill>
                  <a:schemeClr val="tx2"/>
                </a:solidFill>
                <a:effectLst>
                  <a:outerShdw blurRad="38100" dist="38100" dir="2700000" algn="tl">
                    <a:srgbClr val="000000">
                      <a:alpha val="43137"/>
                    </a:srgbClr>
                  </a:outerShdw>
                </a:effectLst>
              </a:rPr>
              <a:t>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GOES-R Data Distribution</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object 3"/>
          <p:cNvSpPr/>
          <p:nvPr/>
        </p:nvSpPr>
        <p:spPr>
          <a:xfrm>
            <a:off x="4411979" y="4638825"/>
            <a:ext cx="938783" cy="1109459"/>
          </a:xfrm>
          <a:prstGeom prst="rect">
            <a:avLst/>
          </a:prstGeom>
          <a:blipFill>
            <a:blip r:embed="rId6" cstate="print"/>
            <a:stretch>
              <a:fillRect/>
            </a:stretch>
          </a:blipFill>
        </p:spPr>
        <p:txBody>
          <a:bodyPr wrap="square" lIns="0" tIns="0" rIns="0" bIns="0" rtlCol="0">
            <a:spAutoFit/>
          </a:bodyPr>
          <a:lstStyle/>
          <a:p>
            <a:pPr defTabSz="457200"/>
            <a:endParaRPr dirty="0">
              <a:solidFill>
                <a:prstClr val="black"/>
              </a:solidFill>
            </a:endParaRPr>
          </a:p>
        </p:txBody>
      </p:sp>
      <p:sp>
        <p:nvSpPr>
          <p:cNvPr id="8" name="object 4"/>
          <p:cNvSpPr/>
          <p:nvPr/>
        </p:nvSpPr>
        <p:spPr>
          <a:xfrm>
            <a:off x="4509312" y="4663450"/>
            <a:ext cx="841451" cy="1011618"/>
          </a:xfrm>
          <a:prstGeom prst="rect">
            <a:avLst/>
          </a:prstGeom>
          <a:blipFill>
            <a:blip r:embed="rId7" cstate="print"/>
            <a:stretch>
              <a:fillRect/>
            </a:stretch>
          </a:blipFill>
        </p:spPr>
        <p:txBody>
          <a:bodyPr wrap="square" lIns="0" tIns="0" rIns="0" bIns="0" rtlCol="0">
            <a:spAutoFit/>
          </a:bodyPr>
          <a:lstStyle/>
          <a:p>
            <a:pPr defTabSz="457200"/>
            <a:endParaRPr dirty="0">
              <a:solidFill>
                <a:prstClr val="black"/>
              </a:solidFill>
            </a:endParaRPr>
          </a:p>
        </p:txBody>
      </p:sp>
      <p:sp>
        <p:nvSpPr>
          <p:cNvPr id="9" name="object 5"/>
          <p:cNvSpPr/>
          <p:nvPr/>
        </p:nvSpPr>
        <p:spPr>
          <a:xfrm>
            <a:off x="4460240" y="5348946"/>
            <a:ext cx="144428" cy="68694"/>
          </a:xfrm>
          <a:prstGeom prst="rect">
            <a:avLst/>
          </a:prstGeom>
          <a:blipFill>
            <a:blip r:embed="rId8" cstate="print"/>
            <a:stretch>
              <a:fillRect/>
            </a:stretch>
          </a:blipFill>
        </p:spPr>
        <p:txBody>
          <a:bodyPr wrap="square" lIns="0" tIns="0" rIns="0" bIns="0" rtlCol="0">
            <a:spAutoFit/>
          </a:bodyPr>
          <a:lstStyle/>
          <a:p>
            <a:pPr defTabSz="457200"/>
            <a:endParaRPr dirty="0">
              <a:solidFill>
                <a:prstClr val="black"/>
              </a:solidFill>
            </a:endParaRPr>
          </a:p>
        </p:txBody>
      </p:sp>
      <p:sp>
        <p:nvSpPr>
          <p:cNvPr id="10" name="object 6"/>
          <p:cNvSpPr/>
          <p:nvPr/>
        </p:nvSpPr>
        <p:spPr>
          <a:xfrm>
            <a:off x="4482084" y="5494120"/>
            <a:ext cx="890015" cy="182537"/>
          </a:xfrm>
          <a:prstGeom prst="rect">
            <a:avLst/>
          </a:prstGeom>
          <a:blipFill>
            <a:blip r:embed="rId9" cstate="print"/>
            <a:stretch>
              <a:fillRect/>
            </a:stretch>
          </a:blipFill>
        </p:spPr>
        <p:txBody>
          <a:bodyPr wrap="square" lIns="0" tIns="0" rIns="0" bIns="0" rtlCol="0">
            <a:spAutoFit/>
          </a:bodyPr>
          <a:lstStyle/>
          <a:p>
            <a:pPr defTabSz="457200"/>
            <a:endParaRPr dirty="0">
              <a:solidFill>
                <a:prstClr val="black"/>
              </a:solidFill>
            </a:endParaRPr>
          </a:p>
        </p:txBody>
      </p:sp>
      <p:sp>
        <p:nvSpPr>
          <p:cNvPr id="11" name="object 7"/>
          <p:cNvSpPr/>
          <p:nvPr/>
        </p:nvSpPr>
        <p:spPr>
          <a:xfrm>
            <a:off x="4509312" y="4686056"/>
            <a:ext cx="862786" cy="989012"/>
          </a:xfrm>
          <a:prstGeom prst="rect">
            <a:avLst/>
          </a:prstGeom>
          <a:blipFill>
            <a:blip r:embed="rId10" cstate="print"/>
            <a:stretch>
              <a:fillRect/>
            </a:stretch>
          </a:blipFill>
        </p:spPr>
        <p:txBody>
          <a:bodyPr wrap="square" lIns="0" tIns="0" rIns="0" bIns="0" rtlCol="0">
            <a:spAutoFit/>
          </a:bodyPr>
          <a:lstStyle/>
          <a:p>
            <a:pPr defTabSz="457200"/>
            <a:endParaRPr dirty="0">
              <a:solidFill>
                <a:prstClr val="black"/>
              </a:solidFill>
            </a:endParaRPr>
          </a:p>
        </p:txBody>
      </p:sp>
      <p:sp>
        <p:nvSpPr>
          <p:cNvPr id="12" name="object 8"/>
          <p:cNvSpPr/>
          <p:nvPr/>
        </p:nvSpPr>
        <p:spPr>
          <a:xfrm>
            <a:off x="4482084" y="4686056"/>
            <a:ext cx="612952" cy="731583"/>
          </a:xfrm>
          <a:prstGeom prst="rect">
            <a:avLst/>
          </a:prstGeom>
          <a:blipFill>
            <a:blip r:embed="rId11" cstate="print"/>
            <a:stretch>
              <a:fillRect/>
            </a:stretch>
          </a:blipFill>
        </p:spPr>
        <p:txBody>
          <a:bodyPr wrap="square" lIns="0" tIns="0" rIns="0" bIns="0" rtlCol="0">
            <a:spAutoFit/>
          </a:bodyPr>
          <a:lstStyle/>
          <a:p>
            <a:pPr defTabSz="457200"/>
            <a:endParaRPr dirty="0">
              <a:solidFill>
                <a:prstClr val="black"/>
              </a:solidFill>
            </a:endParaRPr>
          </a:p>
        </p:txBody>
      </p:sp>
      <p:sp>
        <p:nvSpPr>
          <p:cNvPr id="13" name="object 9"/>
          <p:cNvSpPr/>
          <p:nvPr/>
        </p:nvSpPr>
        <p:spPr>
          <a:xfrm>
            <a:off x="4460189" y="4663413"/>
            <a:ext cx="839673" cy="1011885"/>
          </a:xfrm>
          <a:prstGeom prst="rect">
            <a:avLst/>
          </a:prstGeom>
          <a:blipFill>
            <a:blip r:embed="rId12" cstate="print"/>
            <a:stretch>
              <a:fillRect/>
            </a:stretch>
          </a:blipFill>
        </p:spPr>
        <p:txBody>
          <a:bodyPr wrap="square" lIns="0" tIns="0" rIns="0" bIns="0" rtlCol="0">
            <a:spAutoFit/>
          </a:bodyPr>
          <a:lstStyle/>
          <a:p>
            <a:pPr defTabSz="457200"/>
            <a:endParaRPr dirty="0">
              <a:solidFill>
                <a:prstClr val="black"/>
              </a:solidFill>
            </a:endParaRPr>
          </a:p>
        </p:txBody>
      </p:sp>
      <p:sp>
        <p:nvSpPr>
          <p:cNvPr id="14" name="object 10"/>
          <p:cNvSpPr/>
          <p:nvPr/>
        </p:nvSpPr>
        <p:spPr>
          <a:xfrm>
            <a:off x="4460182" y="4663411"/>
            <a:ext cx="840105" cy="1012190"/>
          </a:xfrm>
          <a:custGeom>
            <a:avLst/>
            <a:gdLst/>
            <a:ahLst/>
            <a:cxnLst/>
            <a:rect l="l" t="t" r="r" b="b"/>
            <a:pathLst>
              <a:path w="840104" h="1012189">
                <a:moveTo>
                  <a:pt x="375704" y="962926"/>
                </a:moveTo>
                <a:lnTo>
                  <a:pt x="48971" y="1011885"/>
                </a:lnTo>
                <a:lnTo>
                  <a:pt x="0" y="685152"/>
                </a:lnTo>
                <a:lnTo>
                  <a:pt x="93929" y="754595"/>
                </a:lnTo>
                <a:lnTo>
                  <a:pt x="651840" y="0"/>
                </a:lnTo>
                <a:lnTo>
                  <a:pt x="839685" y="138887"/>
                </a:lnTo>
                <a:lnTo>
                  <a:pt x="281774" y="893483"/>
                </a:lnTo>
                <a:lnTo>
                  <a:pt x="375704" y="962926"/>
                </a:lnTo>
                <a:close/>
              </a:path>
            </a:pathLst>
          </a:custGeom>
          <a:ln w="9525">
            <a:solidFill>
              <a:srgbClr val="984807"/>
            </a:solidFill>
          </a:ln>
        </p:spPr>
        <p:txBody>
          <a:bodyPr wrap="square" lIns="0" tIns="0" rIns="0" bIns="0" rtlCol="0">
            <a:spAutoFit/>
          </a:bodyPr>
          <a:lstStyle/>
          <a:p>
            <a:pPr defTabSz="457200"/>
            <a:endParaRPr dirty="0">
              <a:solidFill>
                <a:prstClr val="black"/>
              </a:solidFill>
            </a:endParaRPr>
          </a:p>
        </p:txBody>
      </p:sp>
      <p:sp>
        <p:nvSpPr>
          <p:cNvPr id="15" name="object 11"/>
          <p:cNvSpPr/>
          <p:nvPr/>
        </p:nvSpPr>
        <p:spPr>
          <a:xfrm>
            <a:off x="4682387" y="4925271"/>
            <a:ext cx="403860" cy="492759"/>
          </a:xfrm>
          <a:custGeom>
            <a:avLst/>
            <a:gdLst/>
            <a:ahLst/>
            <a:cxnLst/>
            <a:rect l="l" t="t" r="r" b="b"/>
            <a:pathLst>
              <a:path w="403860" h="492760">
                <a:moveTo>
                  <a:pt x="8207" y="416267"/>
                </a:moveTo>
                <a:lnTo>
                  <a:pt x="0" y="427405"/>
                </a:lnTo>
                <a:lnTo>
                  <a:pt x="270" y="428167"/>
                </a:lnTo>
                <a:lnTo>
                  <a:pt x="537" y="428497"/>
                </a:lnTo>
                <a:lnTo>
                  <a:pt x="86592" y="492124"/>
                </a:lnTo>
                <a:lnTo>
                  <a:pt x="88217" y="492594"/>
                </a:lnTo>
                <a:lnTo>
                  <a:pt x="91075" y="491743"/>
                </a:lnTo>
                <a:lnTo>
                  <a:pt x="92192" y="490994"/>
                </a:lnTo>
                <a:lnTo>
                  <a:pt x="104279" y="474649"/>
                </a:lnTo>
                <a:lnTo>
                  <a:pt x="88141" y="474649"/>
                </a:lnTo>
                <a:lnTo>
                  <a:pt x="9439" y="416458"/>
                </a:lnTo>
                <a:lnTo>
                  <a:pt x="9033" y="416305"/>
                </a:lnTo>
                <a:lnTo>
                  <a:pt x="8207" y="416267"/>
                </a:lnTo>
                <a:close/>
              </a:path>
              <a:path w="403860" h="492760">
                <a:moveTo>
                  <a:pt x="113719" y="441172"/>
                </a:moveTo>
                <a:lnTo>
                  <a:pt x="112843" y="441464"/>
                </a:lnTo>
                <a:lnTo>
                  <a:pt x="112474" y="441744"/>
                </a:lnTo>
                <a:lnTo>
                  <a:pt x="88141" y="474649"/>
                </a:lnTo>
                <a:lnTo>
                  <a:pt x="104279" y="474649"/>
                </a:lnTo>
                <a:lnTo>
                  <a:pt x="122901" y="449465"/>
                </a:lnTo>
                <a:lnTo>
                  <a:pt x="123066" y="449021"/>
                </a:lnTo>
                <a:lnTo>
                  <a:pt x="123092" y="448106"/>
                </a:lnTo>
                <a:lnTo>
                  <a:pt x="122952" y="447598"/>
                </a:lnTo>
                <a:lnTo>
                  <a:pt x="113719" y="441172"/>
                </a:lnTo>
                <a:close/>
              </a:path>
              <a:path w="403860" h="492760">
                <a:moveTo>
                  <a:pt x="96913" y="354368"/>
                </a:moveTo>
                <a:lnTo>
                  <a:pt x="71720" y="354368"/>
                </a:lnTo>
                <a:lnTo>
                  <a:pt x="140605" y="405307"/>
                </a:lnTo>
                <a:lnTo>
                  <a:pt x="126355" y="424573"/>
                </a:lnTo>
                <a:lnTo>
                  <a:pt x="133417" y="432269"/>
                </a:lnTo>
                <a:lnTo>
                  <a:pt x="135004" y="432231"/>
                </a:lnTo>
                <a:lnTo>
                  <a:pt x="135753" y="431914"/>
                </a:lnTo>
                <a:lnTo>
                  <a:pt x="136058" y="431672"/>
                </a:lnTo>
                <a:lnTo>
                  <a:pt x="164460" y="393255"/>
                </a:lnTo>
                <a:lnTo>
                  <a:pt x="149508" y="393255"/>
                </a:lnTo>
                <a:lnTo>
                  <a:pt x="96913" y="354368"/>
                </a:lnTo>
                <a:close/>
              </a:path>
              <a:path w="403860" h="492760">
                <a:moveTo>
                  <a:pt x="163173" y="375894"/>
                </a:moveTo>
                <a:lnTo>
                  <a:pt x="162258" y="376237"/>
                </a:lnTo>
                <a:lnTo>
                  <a:pt x="161903" y="376504"/>
                </a:lnTo>
                <a:lnTo>
                  <a:pt x="149508" y="393255"/>
                </a:lnTo>
                <a:lnTo>
                  <a:pt x="164460" y="393255"/>
                </a:lnTo>
                <a:lnTo>
                  <a:pt x="171529" y="383692"/>
                </a:lnTo>
                <a:lnTo>
                  <a:pt x="171608" y="383501"/>
                </a:lnTo>
                <a:lnTo>
                  <a:pt x="171626" y="381736"/>
                </a:lnTo>
                <a:lnTo>
                  <a:pt x="171326" y="380987"/>
                </a:lnTo>
                <a:lnTo>
                  <a:pt x="163173" y="375894"/>
                </a:lnTo>
                <a:close/>
              </a:path>
              <a:path w="403860" h="492760">
                <a:moveTo>
                  <a:pt x="68177" y="334098"/>
                </a:moveTo>
                <a:lnTo>
                  <a:pt x="58664" y="375246"/>
                </a:lnTo>
                <a:lnTo>
                  <a:pt x="58752" y="376885"/>
                </a:lnTo>
                <a:lnTo>
                  <a:pt x="66653" y="383501"/>
                </a:lnTo>
                <a:lnTo>
                  <a:pt x="67745" y="383298"/>
                </a:lnTo>
                <a:lnTo>
                  <a:pt x="71720" y="354368"/>
                </a:lnTo>
                <a:lnTo>
                  <a:pt x="96913" y="354368"/>
                </a:lnTo>
                <a:lnTo>
                  <a:pt x="69637" y="334200"/>
                </a:lnTo>
                <a:lnTo>
                  <a:pt x="68177" y="334098"/>
                </a:lnTo>
                <a:close/>
              </a:path>
              <a:path w="403860" h="492760">
                <a:moveTo>
                  <a:pt x="141380" y="251663"/>
                </a:moveTo>
                <a:lnTo>
                  <a:pt x="99453" y="291680"/>
                </a:lnTo>
                <a:lnTo>
                  <a:pt x="99101" y="295935"/>
                </a:lnTo>
                <a:lnTo>
                  <a:pt x="100016" y="297357"/>
                </a:lnTo>
                <a:lnTo>
                  <a:pt x="184445" y="359778"/>
                </a:lnTo>
                <a:lnTo>
                  <a:pt x="186071" y="360248"/>
                </a:lnTo>
                <a:lnTo>
                  <a:pt x="188928" y="359397"/>
                </a:lnTo>
                <a:lnTo>
                  <a:pt x="190046" y="358647"/>
                </a:lnTo>
                <a:lnTo>
                  <a:pt x="201808" y="342734"/>
                </a:lnTo>
                <a:lnTo>
                  <a:pt x="186439" y="342734"/>
                </a:lnTo>
                <a:lnTo>
                  <a:pt x="154511" y="319138"/>
                </a:lnTo>
                <a:lnTo>
                  <a:pt x="159755" y="312038"/>
                </a:lnTo>
                <a:lnTo>
                  <a:pt x="144923" y="312038"/>
                </a:lnTo>
                <a:lnTo>
                  <a:pt x="115586" y="290360"/>
                </a:lnTo>
                <a:lnTo>
                  <a:pt x="140706" y="266941"/>
                </a:lnTo>
                <a:lnTo>
                  <a:pt x="167872" y="266941"/>
                </a:lnTo>
                <a:lnTo>
                  <a:pt x="166907" y="265315"/>
                </a:lnTo>
                <a:lnTo>
                  <a:pt x="145075" y="251701"/>
                </a:lnTo>
                <a:lnTo>
                  <a:pt x="141380" y="251663"/>
                </a:lnTo>
                <a:close/>
              </a:path>
              <a:path w="403860" h="492760">
                <a:moveTo>
                  <a:pt x="213992" y="291668"/>
                </a:moveTo>
                <a:lnTo>
                  <a:pt x="183594" y="291668"/>
                </a:lnTo>
                <a:lnTo>
                  <a:pt x="186249" y="291680"/>
                </a:lnTo>
                <a:lnTo>
                  <a:pt x="191633" y="293001"/>
                </a:lnTo>
                <a:lnTo>
                  <a:pt x="204918" y="312292"/>
                </a:lnTo>
                <a:lnTo>
                  <a:pt x="204549" y="314820"/>
                </a:lnTo>
                <a:lnTo>
                  <a:pt x="202822" y="319874"/>
                </a:lnTo>
                <a:lnTo>
                  <a:pt x="201374" y="322516"/>
                </a:lnTo>
                <a:lnTo>
                  <a:pt x="186439" y="342734"/>
                </a:lnTo>
                <a:lnTo>
                  <a:pt x="201808" y="342734"/>
                </a:lnTo>
                <a:lnTo>
                  <a:pt x="218634" y="309244"/>
                </a:lnTo>
                <a:lnTo>
                  <a:pt x="218469" y="303415"/>
                </a:lnTo>
                <a:lnTo>
                  <a:pt x="217948" y="300596"/>
                </a:lnTo>
                <a:lnTo>
                  <a:pt x="216056" y="295160"/>
                </a:lnTo>
                <a:lnTo>
                  <a:pt x="214646" y="292544"/>
                </a:lnTo>
                <a:lnTo>
                  <a:pt x="213992" y="291668"/>
                </a:lnTo>
                <a:close/>
              </a:path>
              <a:path w="403860" h="492760">
                <a:moveTo>
                  <a:pt x="167872" y="266941"/>
                </a:moveTo>
                <a:lnTo>
                  <a:pt x="140706" y="266941"/>
                </a:lnTo>
                <a:lnTo>
                  <a:pt x="142916" y="267106"/>
                </a:lnTo>
                <a:lnTo>
                  <a:pt x="147361" y="268516"/>
                </a:lnTo>
                <a:lnTo>
                  <a:pt x="159949" y="287540"/>
                </a:lnTo>
                <a:lnTo>
                  <a:pt x="158791" y="292417"/>
                </a:lnTo>
                <a:lnTo>
                  <a:pt x="157343" y="295236"/>
                </a:lnTo>
                <a:lnTo>
                  <a:pt x="144923" y="312038"/>
                </a:lnTo>
                <a:lnTo>
                  <a:pt x="159755" y="312038"/>
                </a:lnTo>
                <a:lnTo>
                  <a:pt x="183594" y="291668"/>
                </a:lnTo>
                <a:lnTo>
                  <a:pt x="213992" y="291668"/>
                </a:lnTo>
                <a:lnTo>
                  <a:pt x="210912" y="287540"/>
                </a:lnTo>
                <a:lnTo>
                  <a:pt x="208550" y="285241"/>
                </a:lnTo>
                <a:lnTo>
                  <a:pt x="207282" y="284302"/>
                </a:lnTo>
                <a:lnTo>
                  <a:pt x="170082" y="284302"/>
                </a:lnTo>
                <a:lnTo>
                  <a:pt x="170691" y="281724"/>
                </a:lnTo>
                <a:lnTo>
                  <a:pt x="170801" y="280441"/>
                </a:lnTo>
                <a:lnTo>
                  <a:pt x="170738" y="276923"/>
                </a:lnTo>
                <a:lnTo>
                  <a:pt x="170539" y="274231"/>
                </a:lnTo>
                <a:lnTo>
                  <a:pt x="169980" y="271868"/>
                </a:lnTo>
                <a:lnTo>
                  <a:pt x="168151" y="267411"/>
                </a:lnTo>
                <a:lnTo>
                  <a:pt x="167872" y="266941"/>
                </a:lnTo>
                <a:close/>
              </a:path>
              <a:path w="403860" h="492760">
                <a:moveTo>
                  <a:pt x="189754" y="276923"/>
                </a:moveTo>
                <a:lnTo>
                  <a:pt x="170082" y="284302"/>
                </a:lnTo>
                <a:lnTo>
                  <a:pt x="207282" y="284302"/>
                </a:lnTo>
                <a:lnTo>
                  <a:pt x="202619" y="280860"/>
                </a:lnTo>
                <a:lnTo>
                  <a:pt x="199457" y="279234"/>
                </a:lnTo>
                <a:lnTo>
                  <a:pt x="192942" y="277304"/>
                </a:lnTo>
                <a:lnTo>
                  <a:pt x="189754" y="276923"/>
                </a:lnTo>
                <a:close/>
              </a:path>
              <a:path w="403860" h="492760">
                <a:moveTo>
                  <a:pt x="238903" y="262597"/>
                </a:moveTo>
                <a:lnTo>
                  <a:pt x="230508" y="273951"/>
                </a:lnTo>
                <a:lnTo>
                  <a:pt x="230762" y="274764"/>
                </a:lnTo>
                <a:lnTo>
                  <a:pt x="231880" y="276390"/>
                </a:lnTo>
                <a:lnTo>
                  <a:pt x="232794" y="277253"/>
                </a:lnTo>
                <a:lnTo>
                  <a:pt x="243005" y="284810"/>
                </a:lnTo>
                <a:lnTo>
                  <a:pt x="255616" y="308825"/>
                </a:lnTo>
                <a:lnTo>
                  <a:pt x="255883" y="309143"/>
                </a:lnTo>
                <a:lnTo>
                  <a:pt x="256480" y="309511"/>
                </a:lnTo>
                <a:lnTo>
                  <a:pt x="256797" y="309549"/>
                </a:lnTo>
                <a:lnTo>
                  <a:pt x="257458" y="309321"/>
                </a:lnTo>
                <a:lnTo>
                  <a:pt x="262334" y="301929"/>
                </a:lnTo>
                <a:lnTo>
                  <a:pt x="262296" y="299973"/>
                </a:lnTo>
                <a:lnTo>
                  <a:pt x="242726" y="263817"/>
                </a:lnTo>
                <a:lnTo>
                  <a:pt x="239754" y="262610"/>
                </a:lnTo>
                <a:lnTo>
                  <a:pt x="238903" y="262597"/>
                </a:lnTo>
                <a:close/>
              </a:path>
              <a:path w="403860" h="492760">
                <a:moveTo>
                  <a:pt x="212055" y="140538"/>
                </a:moveTo>
                <a:lnTo>
                  <a:pt x="203838" y="151650"/>
                </a:lnTo>
                <a:lnTo>
                  <a:pt x="204130" y="152438"/>
                </a:lnTo>
                <a:lnTo>
                  <a:pt x="204384" y="152768"/>
                </a:lnTo>
                <a:lnTo>
                  <a:pt x="290452" y="216407"/>
                </a:lnTo>
                <a:lnTo>
                  <a:pt x="292078" y="216865"/>
                </a:lnTo>
                <a:lnTo>
                  <a:pt x="294935" y="216026"/>
                </a:lnTo>
                <a:lnTo>
                  <a:pt x="296053" y="215277"/>
                </a:lnTo>
                <a:lnTo>
                  <a:pt x="308135" y="198932"/>
                </a:lnTo>
                <a:lnTo>
                  <a:pt x="292002" y="198932"/>
                </a:lnTo>
                <a:lnTo>
                  <a:pt x="213287" y="140728"/>
                </a:lnTo>
                <a:lnTo>
                  <a:pt x="212893" y="140588"/>
                </a:lnTo>
                <a:lnTo>
                  <a:pt x="212055" y="140538"/>
                </a:lnTo>
                <a:close/>
              </a:path>
              <a:path w="403860" h="492760">
                <a:moveTo>
                  <a:pt x="317567" y="165442"/>
                </a:moveTo>
                <a:lnTo>
                  <a:pt x="316703" y="165734"/>
                </a:lnTo>
                <a:lnTo>
                  <a:pt x="316322" y="166027"/>
                </a:lnTo>
                <a:lnTo>
                  <a:pt x="292002" y="198932"/>
                </a:lnTo>
                <a:lnTo>
                  <a:pt x="308135" y="198932"/>
                </a:lnTo>
                <a:lnTo>
                  <a:pt x="326761" y="173735"/>
                </a:lnTo>
                <a:lnTo>
                  <a:pt x="326927" y="173291"/>
                </a:lnTo>
                <a:lnTo>
                  <a:pt x="326952" y="172377"/>
                </a:lnTo>
                <a:lnTo>
                  <a:pt x="326812" y="171881"/>
                </a:lnTo>
                <a:lnTo>
                  <a:pt x="317567" y="165442"/>
                </a:lnTo>
                <a:close/>
              </a:path>
              <a:path w="403860" h="492760">
                <a:moveTo>
                  <a:pt x="315895" y="69265"/>
                </a:moveTo>
                <a:lnTo>
                  <a:pt x="287201" y="69265"/>
                </a:lnTo>
                <a:lnTo>
                  <a:pt x="289500" y="69456"/>
                </a:lnTo>
                <a:lnTo>
                  <a:pt x="294084" y="70764"/>
                </a:lnTo>
                <a:lnTo>
                  <a:pt x="316342" y="104749"/>
                </a:lnTo>
                <a:lnTo>
                  <a:pt x="318938" y="118414"/>
                </a:lnTo>
                <a:lnTo>
                  <a:pt x="324323" y="151155"/>
                </a:lnTo>
                <a:lnTo>
                  <a:pt x="333988" y="160972"/>
                </a:lnTo>
                <a:lnTo>
                  <a:pt x="335258" y="160832"/>
                </a:lnTo>
                <a:lnTo>
                  <a:pt x="335829" y="160604"/>
                </a:lnTo>
                <a:lnTo>
                  <a:pt x="336883" y="159867"/>
                </a:lnTo>
                <a:lnTo>
                  <a:pt x="337391" y="159359"/>
                </a:lnTo>
                <a:lnTo>
                  <a:pt x="351276" y="140576"/>
                </a:lnTo>
                <a:lnTo>
                  <a:pt x="335461" y="140576"/>
                </a:lnTo>
                <a:lnTo>
                  <a:pt x="331092" y="115150"/>
                </a:lnTo>
                <a:lnTo>
                  <a:pt x="318265" y="72732"/>
                </a:lnTo>
                <a:lnTo>
                  <a:pt x="315966" y="69341"/>
                </a:lnTo>
                <a:close/>
              </a:path>
              <a:path w="403860" h="492760">
                <a:moveTo>
                  <a:pt x="366195" y="100114"/>
                </a:moveTo>
                <a:lnTo>
                  <a:pt x="365255" y="100507"/>
                </a:lnTo>
                <a:lnTo>
                  <a:pt x="364887" y="100787"/>
                </a:lnTo>
                <a:lnTo>
                  <a:pt x="335461" y="140576"/>
                </a:lnTo>
                <a:lnTo>
                  <a:pt x="351276" y="140576"/>
                </a:lnTo>
                <a:lnTo>
                  <a:pt x="375187" y="108229"/>
                </a:lnTo>
                <a:lnTo>
                  <a:pt x="375377" y="107772"/>
                </a:lnTo>
                <a:lnTo>
                  <a:pt x="375352" y="106235"/>
                </a:lnTo>
                <a:lnTo>
                  <a:pt x="366195" y="100114"/>
                </a:lnTo>
                <a:close/>
              </a:path>
              <a:path w="403860" h="492760">
                <a:moveTo>
                  <a:pt x="287772" y="53174"/>
                </a:moveTo>
                <a:lnTo>
                  <a:pt x="256251" y="79743"/>
                </a:lnTo>
                <a:lnTo>
                  <a:pt x="253000" y="94246"/>
                </a:lnTo>
                <a:lnTo>
                  <a:pt x="253058" y="97027"/>
                </a:lnTo>
                <a:lnTo>
                  <a:pt x="262195" y="105232"/>
                </a:lnTo>
                <a:lnTo>
                  <a:pt x="263046" y="105117"/>
                </a:lnTo>
                <a:lnTo>
                  <a:pt x="264791" y="100114"/>
                </a:lnTo>
                <a:lnTo>
                  <a:pt x="264912" y="98399"/>
                </a:lnTo>
                <a:lnTo>
                  <a:pt x="287201" y="69265"/>
                </a:lnTo>
                <a:lnTo>
                  <a:pt x="315895" y="69265"/>
                </a:lnTo>
                <a:lnTo>
                  <a:pt x="310988" y="64071"/>
                </a:lnTo>
                <a:lnTo>
                  <a:pt x="308296" y="61683"/>
                </a:lnTo>
                <a:lnTo>
                  <a:pt x="302174" y="57162"/>
                </a:lnTo>
                <a:lnTo>
                  <a:pt x="298745" y="55460"/>
                </a:lnTo>
                <a:lnTo>
                  <a:pt x="291468" y="53403"/>
                </a:lnTo>
                <a:lnTo>
                  <a:pt x="287772" y="53174"/>
                </a:lnTo>
                <a:close/>
              </a:path>
              <a:path w="403860" h="492760">
                <a:moveTo>
                  <a:pt x="341151" y="4724"/>
                </a:moveTo>
                <a:lnTo>
                  <a:pt x="333289" y="14084"/>
                </a:lnTo>
                <a:lnTo>
                  <a:pt x="333619" y="14897"/>
                </a:lnTo>
                <a:lnTo>
                  <a:pt x="333899" y="15239"/>
                </a:lnTo>
                <a:lnTo>
                  <a:pt x="359743" y="34366"/>
                </a:lnTo>
                <a:lnTo>
                  <a:pt x="342446" y="57772"/>
                </a:lnTo>
                <a:lnTo>
                  <a:pt x="342348" y="58013"/>
                </a:lnTo>
                <a:lnTo>
                  <a:pt x="342319" y="59550"/>
                </a:lnTo>
                <a:lnTo>
                  <a:pt x="342814" y="60642"/>
                </a:lnTo>
                <a:lnTo>
                  <a:pt x="351285" y="65773"/>
                </a:lnTo>
                <a:lnTo>
                  <a:pt x="352111" y="65443"/>
                </a:lnTo>
                <a:lnTo>
                  <a:pt x="352466" y="65150"/>
                </a:lnTo>
                <a:lnTo>
                  <a:pt x="369764" y="41770"/>
                </a:lnTo>
                <a:lnTo>
                  <a:pt x="391441" y="41770"/>
                </a:lnTo>
                <a:lnTo>
                  <a:pt x="377422" y="31407"/>
                </a:lnTo>
                <a:lnTo>
                  <a:pt x="382892" y="24002"/>
                </a:lnTo>
                <a:lnTo>
                  <a:pt x="367414" y="24002"/>
                </a:lnTo>
                <a:lnTo>
                  <a:pt x="341557" y="4889"/>
                </a:lnTo>
                <a:lnTo>
                  <a:pt x="341151" y="4724"/>
                </a:lnTo>
                <a:close/>
              </a:path>
              <a:path w="403860" h="492760">
                <a:moveTo>
                  <a:pt x="391441" y="41770"/>
                </a:moveTo>
                <a:lnTo>
                  <a:pt x="369764" y="41770"/>
                </a:lnTo>
                <a:lnTo>
                  <a:pt x="395656" y="60896"/>
                </a:lnTo>
                <a:lnTo>
                  <a:pt x="396002" y="61023"/>
                </a:lnTo>
                <a:lnTo>
                  <a:pt x="397245" y="60883"/>
                </a:lnTo>
                <a:lnTo>
                  <a:pt x="403647" y="51219"/>
                </a:lnTo>
                <a:lnTo>
                  <a:pt x="403520" y="50850"/>
                </a:lnTo>
                <a:lnTo>
                  <a:pt x="403279" y="50520"/>
                </a:lnTo>
                <a:lnTo>
                  <a:pt x="391441" y="41770"/>
                </a:lnTo>
                <a:close/>
              </a:path>
              <a:path w="403860" h="492760">
                <a:moveTo>
                  <a:pt x="385880" y="0"/>
                </a:moveTo>
                <a:lnTo>
                  <a:pt x="385054" y="330"/>
                </a:lnTo>
                <a:lnTo>
                  <a:pt x="384712" y="596"/>
                </a:lnTo>
                <a:lnTo>
                  <a:pt x="367414" y="24002"/>
                </a:lnTo>
                <a:lnTo>
                  <a:pt x="382892" y="24002"/>
                </a:lnTo>
                <a:lnTo>
                  <a:pt x="394668" y="8064"/>
                </a:lnTo>
                <a:lnTo>
                  <a:pt x="394833" y="7645"/>
                </a:lnTo>
                <a:lnTo>
                  <a:pt x="394859" y="6210"/>
                </a:lnTo>
                <a:lnTo>
                  <a:pt x="394364" y="5130"/>
                </a:lnTo>
                <a:lnTo>
                  <a:pt x="385880" y="0"/>
                </a:lnTo>
                <a:close/>
              </a:path>
            </a:pathLst>
          </a:custGeom>
          <a:solidFill>
            <a:srgbClr val="FFFFFF"/>
          </a:solidFill>
        </p:spPr>
        <p:txBody>
          <a:bodyPr wrap="square" lIns="0" tIns="0" rIns="0" bIns="0" rtlCol="0">
            <a:spAutoFit/>
          </a:bodyPr>
          <a:lstStyle/>
          <a:p>
            <a:pPr defTabSz="457200"/>
            <a:endParaRPr dirty="0">
              <a:solidFill>
                <a:prstClr val="black"/>
              </a:solidFill>
            </a:endParaRPr>
          </a:p>
        </p:txBody>
      </p:sp>
      <p:sp>
        <p:nvSpPr>
          <p:cNvPr id="16" name="object 12"/>
          <p:cNvSpPr/>
          <p:nvPr/>
        </p:nvSpPr>
        <p:spPr>
          <a:xfrm>
            <a:off x="4463796" y="5998221"/>
            <a:ext cx="2950463" cy="655319"/>
          </a:xfrm>
          <a:prstGeom prst="rect">
            <a:avLst/>
          </a:prstGeom>
          <a:blipFill>
            <a:blip r:embed="rId13" cstate="print"/>
            <a:stretch>
              <a:fillRect/>
            </a:stretch>
          </a:blipFill>
        </p:spPr>
        <p:txBody>
          <a:bodyPr wrap="square" lIns="0" tIns="0" rIns="0" bIns="0" rtlCol="0">
            <a:spAutoFit/>
          </a:bodyPr>
          <a:lstStyle/>
          <a:p>
            <a:pPr defTabSz="457200"/>
            <a:endParaRPr dirty="0">
              <a:solidFill>
                <a:prstClr val="black"/>
              </a:solidFill>
            </a:endParaRPr>
          </a:p>
        </p:txBody>
      </p:sp>
      <p:sp>
        <p:nvSpPr>
          <p:cNvPr id="17" name="object 13"/>
          <p:cNvSpPr/>
          <p:nvPr/>
        </p:nvSpPr>
        <p:spPr>
          <a:xfrm>
            <a:off x="7112558" y="6109854"/>
            <a:ext cx="301700" cy="465620"/>
          </a:xfrm>
          <a:prstGeom prst="rect">
            <a:avLst/>
          </a:prstGeom>
          <a:blipFill>
            <a:blip r:embed="rId14" cstate="print"/>
            <a:stretch>
              <a:fillRect/>
            </a:stretch>
          </a:blipFill>
        </p:spPr>
        <p:txBody>
          <a:bodyPr wrap="square" lIns="0" tIns="0" rIns="0" bIns="0" rtlCol="0">
            <a:spAutoFit/>
          </a:bodyPr>
          <a:lstStyle/>
          <a:p>
            <a:pPr defTabSz="457200"/>
            <a:endParaRPr dirty="0">
              <a:solidFill>
                <a:prstClr val="black"/>
              </a:solidFill>
            </a:endParaRPr>
          </a:p>
        </p:txBody>
      </p:sp>
      <p:sp>
        <p:nvSpPr>
          <p:cNvPr id="18" name="object 14"/>
          <p:cNvSpPr/>
          <p:nvPr/>
        </p:nvSpPr>
        <p:spPr>
          <a:xfrm>
            <a:off x="4528172" y="6021500"/>
            <a:ext cx="2886086" cy="204609"/>
          </a:xfrm>
          <a:prstGeom prst="rect">
            <a:avLst/>
          </a:prstGeom>
          <a:blipFill>
            <a:blip r:embed="rId15" cstate="print"/>
            <a:stretch>
              <a:fillRect/>
            </a:stretch>
          </a:blipFill>
        </p:spPr>
        <p:txBody>
          <a:bodyPr wrap="square" lIns="0" tIns="0" rIns="0" bIns="0" rtlCol="0">
            <a:spAutoFit/>
          </a:bodyPr>
          <a:lstStyle/>
          <a:p>
            <a:pPr defTabSz="457200"/>
            <a:endParaRPr dirty="0">
              <a:solidFill>
                <a:prstClr val="black"/>
              </a:solidFill>
            </a:endParaRPr>
          </a:p>
        </p:txBody>
      </p:sp>
      <p:sp>
        <p:nvSpPr>
          <p:cNvPr id="19" name="object 15"/>
          <p:cNvSpPr/>
          <p:nvPr/>
        </p:nvSpPr>
        <p:spPr>
          <a:xfrm>
            <a:off x="4510151" y="6021335"/>
            <a:ext cx="2853524" cy="554113"/>
          </a:xfrm>
          <a:prstGeom prst="rect">
            <a:avLst/>
          </a:prstGeom>
          <a:blipFill>
            <a:blip r:embed="rId3" cstate="print"/>
            <a:stretch>
              <a:fillRect/>
            </a:stretch>
          </a:blipFill>
        </p:spPr>
        <p:txBody>
          <a:bodyPr wrap="square" lIns="0" tIns="0" rIns="0" bIns="0" rtlCol="0">
            <a:spAutoFit/>
          </a:bodyPr>
          <a:lstStyle/>
          <a:p>
            <a:pPr defTabSz="457200"/>
            <a:endParaRPr dirty="0">
              <a:solidFill>
                <a:prstClr val="black"/>
              </a:solidFill>
            </a:endParaRPr>
          </a:p>
        </p:txBody>
      </p:sp>
      <p:sp>
        <p:nvSpPr>
          <p:cNvPr id="20" name="object 16"/>
          <p:cNvSpPr/>
          <p:nvPr/>
        </p:nvSpPr>
        <p:spPr>
          <a:xfrm>
            <a:off x="4510151" y="6021335"/>
            <a:ext cx="2853690" cy="554355"/>
          </a:xfrm>
          <a:custGeom>
            <a:avLst/>
            <a:gdLst/>
            <a:ahLst/>
            <a:cxnLst/>
            <a:rect l="l" t="t" r="r" b="b"/>
            <a:pathLst>
              <a:path w="2853690" h="554354">
                <a:moveTo>
                  <a:pt x="2638882" y="88315"/>
                </a:moveTo>
                <a:lnTo>
                  <a:pt x="2853524" y="339483"/>
                </a:lnTo>
                <a:lnTo>
                  <a:pt x="2602357" y="554113"/>
                </a:lnTo>
                <a:lnTo>
                  <a:pt x="2611488" y="437667"/>
                </a:lnTo>
                <a:lnTo>
                  <a:pt x="0" y="232892"/>
                </a:lnTo>
                <a:lnTo>
                  <a:pt x="18262" y="0"/>
                </a:lnTo>
                <a:lnTo>
                  <a:pt x="2629750" y="204762"/>
                </a:lnTo>
                <a:lnTo>
                  <a:pt x="2638882" y="88315"/>
                </a:lnTo>
                <a:close/>
              </a:path>
            </a:pathLst>
          </a:custGeom>
          <a:ln w="9525">
            <a:solidFill>
              <a:srgbClr val="984807"/>
            </a:solidFill>
          </a:ln>
        </p:spPr>
        <p:txBody>
          <a:bodyPr wrap="square" lIns="0" tIns="0" rIns="0" bIns="0" rtlCol="0">
            <a:spAutoFit/>
          </a:bodyPr>
          <a:lstStyle/>
          <a:p>
            <a:pPr defTabSz="457200"/>
            <a:endParaRPr dirty="0">
              <a:solidFill>
                <a:prstClr val="black"/>
              </a:solidFill>
            </a:endParaRPr>
          </a:p>
        </p:txBody>
      </p:sp>
      <p:sp>
        <p:nvSpPr>
          <p:cNvPr id="21" name="object 17"/>
          <p:cNvSpPr/>
          <p:nvPr/>
        </p:nvSpPr>
        <p:spPr>
          <a:xfrm>
            <a:off x="3754856" y="5346012"/>
            <a:ext cx="1124242" cy="1149083"/>
          </a:xfrm>
          <a:prstGeom prst="rect">
            <a:avLst/>
          </a:prstGeom>
          <a:blipFill>
            <a:blip r:embed="rId16" cstate="print"/>
            <a:stretch>
              <a:fillRect/>
            </a:stretch>
          </a:blipFill>
        </p:spPr>
        <p:txBody>
          <a:bodyPr wrap="square" lIns="0" tIns="0" rIns="0" bIns="0" rtlCol="0">
            <a:spAutoFit/>
          </a:bodyPr>
          <a:lstStyle/>
          <a:p>
            <a:pPr defTabSz="457200"/>
            <a:endParaRPr dirty="0">
              <a:solidFill>
                <a:prstClr val="black"/>
              </a:solidFill>
            </a:endParaRPr>
          </a:p>
        </p:txBody>
      </p:sp>
      <p:sp>
        <p:nvSpPr>
          <p:cNvPr id="23" name="object 21"/>
          <p:cNvSpPr/>
          <p:nvPr/>
        </p:nvSpPr>
        <p:spPr>
          <a:xfrm>
            <a:off x="6734556" y="514881"/>
            <a:ext cx="701039" cy="1008875"/>
          </a:xfrm>
          <a:prstGeom prst="rect">
            <a:avLst/>
          </a:prstGeom>
          <a:blipFill>
            <a:blip r:embed="rId17" cstate="print"/>
            <a:stretch>
              <a:fillRect/>
            </a:stretch>
          </a:blipFill>
        </p:spPr>
        <p:txBody>
          <a:bodyPr wrap="square" lIns="0" tIns="0" rIns="0" bIns="0" rtlCol="0">
            <a:spAutoFit/>
          </a:bodyPr>
          <a:lstStyle/>
          <a:p>
            <a:pPr defTabSz="457200"/>
            <a:endParaRPr dirty="0">
              <a:solidFill>
                <a:prstClr val="black"/>
              </a:solidFill>
            </a:endParaRPr>
          </a:p>
        </p:txBody>
      </p:sp>
      <p:sp>
        <p:nvSpPr>
          <p:cNvPr id="25" name="object 23"/>
          <p:cNvSpPr/>
          <p:nvPr/>
        </p:nvSpPr>
        <p:spPr>
          <a:xfrm>
            <a:off x="8516111" y="1551189"/>
            <a:ext cx="603503" cy="5169407"/>
          </a:xfrm>
          <a:prstGeom prst="rect">
            <a:avLst/>
          </a:prstGeom>
          <a:blipFill>
            <a:blip r:embed="rId18" cstate="print"/>
            <a:stretch>
              <a:fillRect/>
            </a:stretch>
          </a:blipFill>
        </p:spPr>
        <p:txBody>
          <a:bodyPr wrap="square" lIns="0" tIns="0" rIns="0" bIns="0" rtlCol="0">
            <a:spAutoFit/>
          </a:bodyPr>
          <a:lstStyle/>
          <a:p>
            <a:pPr defTabSz="457200"/>
            <a:endParaRPr dirty="0">
              <a:solidFill>
                <a:prstClr val="black"/>
              </a:solidFill>
            </a:endParaRPr>
          </a:p>
        </p:txBody>
      </p:sp>
      <p:sp>
        <p:nvSpPr>
          <p:cNvPr id="26" name="object 24"/>
          <p:cNvSpPr/>
          <p:nvPr/>
        </p:nvSpPr>
        <p:spPr>
          <a:xfrm>
            <a:off x="8815996" y="1574518"/>
            <a:ext cx="303618" cy="5073980"/>
          </a:xfrm>
          <a:prstGeom prst="rect">
            <a:avLst/>
          </a:prstGeom>
          <a:blipFill>
            <a:blip r:embed="rId19" cstate="print"/>
            <a:stretch>
              <a:fillRect/>
            </a:stretch>
          </a:blipFill>
        </p:spPr>
        <p:txBody>
          <a:bodyPr wrap="square" lIns="0" tIns="0" rIns="0" bIns="0" rtlCol="0">
            <a:spAutoFit/>
          </a:bodyPr>
          <a:lstStyle/>
          <a:p>
            <a:pPr defTabSz="457200"/>
            <a:endParaRPr dirty="0">
              <a:solidFill>
                <a:prstClr val="black"/>
              </a:solidFill>
            </a:endParaRPr>
          </a:p>
        </p:txBody>
      </p:sp>
      <p:sp>
        <p:nvSpPr>
          <p:cNvPr id="27" name="object 25"/>
          <p:cNvSpPr/>
          <p:nvPr/>
        </p:nvSpPr>
        <p:spPr>
          <a:xfrm>
            <a:off x="8943187" y="2054109"/>
            <a:ext cx="100227" cy="4209287"/>
          </a:xfrm>
          <a:prstGeom prst="rect">
            <a:avLst/>
          </a:prstGeom>
          <a:blipFill>
            <a:blip r:embed="rId20" cstate="print"/>
            <a:stretch>
              <a:fillRect/>
            </a:stretch>
          </a:blipFill>
        </p:spPr>
        <p:txBody>
          <a:bodyPr wrap="square" lIns="0" tIns="0" rIns="0" bIns="0" rtlCol="0">
            <a:spAutoFit/>
          </a:bodyPr>
          <a:lstStyle/>
          <a:p>
            <a:pPr defTabSz="457200"/>
            <a:endParaRPr dirty="0">
              <a:solidFill>
                <a:prstClr val="black"/>
              </a:solidFill>
            </a:endParaRPr>
          </a:p>
        </p:txBody>
      </p:sp>
      <p:sp>
        <p:nvSpPr>
          <p:cNvPr id="28" name="object 26"/>
          <p:cNvSpPr/>
          <p:nvPr/>
        </p:nvSpPr>
        <p:spPr>
          <a:xfrm>
            <a:off x="8531352" y="2054109"/>
            <a:ext cx="157454" cy="4209287"/>
          </a:xfrm>
          <a:prstGeom prst="rect">
            <a:avLst/>
          </a:prstGeom>
          <a:blipFill>
            <a:blip r:embed="rId21" cstate="print"/>
            <a:stretch>
              <a:fillRect/>
            </a:stretch>
          </a:blipFill>
        </p:spPr>
        <p:txBody>
          <a:bodyPr wrap="square" lIns="0" tIns="0" rIns="0" bIns="0" rtlCol="0">
            <a:spAutoFit/>
          </a:bodyPr>
          <a:lstStyle/>
          <a:p>
            <a:pPr defTabSz="457200"/>
            <a:endParaRPr dirty="0">
              <a:solidFill>
                <a:prstClr val="black"/>
              </a:solidFill>
            </a:endParaRPr>
          </a:p>
        </p:txBody>
      </p:sp>
      <p:sp>
        <p:nvSpPr>
          <p:cNvPr id="29" name="object 27"/>
          <p:cNvSpPr/>
          <p:nvPr/>
        </p:nvSpPr>
        <p:spPr>
          <a:xfrm>
            <a:off x="8561425" y="1574353"/>
            <a:ext cx="508990" cy="5074170"/>
          </a:xfrm>
          <a:prstGeom prst="rect">
            <a:avLst/>
          </a:prstGeom>
          <a:blipFill>
            <a:blip r:embed="rId22" cstate="print"/>
            <a:stretch>
              <a:fillRect/>
            </a:stretch>
          </a:blipFill>
        </p:spPr>
        <p:txBody>
          <a:bodyPr wrap="square" lIns="0" tIns="0" rIns="0" bIns="0" rtlCol="0">
            <a:spAutoFit/>
          </a:bodyPr>
          <a:lstStyle/>
          <a:p>
            <a:pPr defTabSz="457200"/>
            <a:endParaRPr dirty="0">
              <a:solidFill>
                <a:prstClr val="black"/>
              </a:solidFill>
            </a:endParaRPr>
          </a:p>
        </p:txBody>
      </p:sp>
      <p:sp>
        <p:nvSpPr>
          <p:cNvPr id="30" name="object 28"/>
          <p:cNvSpPr/>
          <p:nvPr/>
        </p:nvSpPr>
        <p:spPr>
          <a:xfrm>
            <a:off x="8561424" y="1574347"/>
            <a:ext cx="509270" cy="5074285"/>
          </a:xfrm>
          <a:custGeom>
            <a:avLst/>
            <a:gdLst/>
            <a:ahLst/>
            <a:cxnLst/>
            <a:rect l="l" t="t" r="r" b="b"/>
            <a:pathLst>
              <a:path w="509270" h="5074285">
                <a:moveTo>
                  <a:pt x="254495" y="0"/>
                </a:moveTo>
                <a:lnTo>
                  <a:pt x="508990" y="254495"/>
                </a:lnTo>
                <a:lnTo>
                  <a:pt x="381749" y="254495"/>
                </a:lnTo>
                <a:lnTo>
                  <a:pt x="381749" y="4819675"/>
                </a:lnTo>
                <a:lnTo>
                  <a:pt x="508990" y="4819675"/>
                </a:lnTo>
                <a:lnTo>
                  <a:pt x="254495" y="5074170"/>
                </a:lnTo>
                <a:lnTo>
                  <a:pt x="0" y="4819675"/>
                </a:lnTo>
                <a:lnTo>
                  <a:pt x="127241" y="4819675"/>
                </a:lnTo>
                <a:lnTo>
                  <a:pt x="127241" y="254495"/>
                </a:lnTo>
                <a:lnTo>
                  <a:pt x="0" y="254495"/>
                </a:lnTo>
                <a:lnTo>
                  <a:pt x="254495" y="0"/>
                </a:lnTo>
                <a:close/>
              </a:path>
            </a:pathLst>
          </a:custGeom>
          <a:ln w="9524">
            <a:solidFill>
              <a:srgbClr val="4F6228"/>
            </a:solidFill>
          </a:ln>
        </p:spPr>
        <p:txBody>
          <a:bodyPr wrap="square" lIns="0" tIns="0" rIns="0" bIns="0" rtlCol="0">
            <a:spAutoFit/>
          </a:bodyPr>
          <a:lstStyle/>
          <a:p>
            <a:pPr defTabSz="457200"/>
            <a:endParaRPr dirty="0">
              <a:solidFill>
                <a:prstClr val="black"/>
              </a:solidFill>
            </a:endParaRPr>
          </a:p>
        </p:txBody>
      </p:sp>
      <p:sp>
        <p:nvSpPr>
          <p:cNvPr id="31" name="object 29"/>
          <p:cNvSpPr txBox="1"/>
          <p:nvPr/>
        </p:nvSpPr>
        <p:spPr>
          <a:xfrm>
            <a:off x="8683967" y="2181826"/>
            <a:ext cx="266700" cy="600710"/>
          </a:xfrm>
          <a:prstGeom prst="rect">
            <a:avLst/>
          </a:prstGeom>
        </p:spPr>
        <p:txBody>
          <a:bodyPr vert="vert" wrap="square" lIns="0" tIns="0" rIns="0" bIns="0" rtlCol="0">
            <a:spAutoFit/>
          </a:bodyPr>
          <a:lstStyle/>
          <a:p>
            <a:pPr marL="12700" defTabSz="457200"/>
            <a:r>
              <a:rPr sz="1600" spc="-50" dirty="0">
                <a:solidFill>
                  <a:prstClr val="black"/>
                </a:solidFill>
                <a:cs typeface="Calibri"/>
              </a:rPr>
              <a:t>F</a:t>
            </a:r>
            <a:r>
              <a:rPr sz="1600" dirty="0">
                <a:solidFill>
                  <a:prstClr val="black"/>
                </a:solidFill>
                <a:cs typeface="Calibri"/>
              </a:rPr>
              <a:t>a</a:t>
            </a:r>
            <a:r>
              <a:rPr sz="1600" spc="-15" dirty="0">
                <a:solidFill>
                  <a:prstClr val="black"/>
                </a:solidFill>
                <a:cs typeface="Calibri"/>
              </a:rPr>
              <a:t>s</a:t>
            </a:r>
            <a:r>
              <a:rPr sz="1600" spc="-10" dirty="0">
                <a:solidFill>
                  <a:prstClr val="black"/>
                </a:solidFill>
                <a:cs typeface="Calibri"/>
              </a:rPr>
              <a:t>t</a:t>
            </a:r>
            <a:r>
              <a:rPr sz="1600" spc="-5" dirty="0">
                <a:solidFill>
                  <a:prstClr val="black"/>
                </a:solidFill>
                <a:cs typeface="Calibri"/>
              </a:rPr>
              <a:t>e</a:t>
            </a:r>
            <a:r>
              <a:rPr sz="1600" spc="-15" dirty="0">
                <a:solidFill>
                  <a:prstClr val="black"/>
                </a:solidFill>
                <a:cs typeface="Calibri"/>
              </a:rPr>
              <a:t>s</a:t>
            </a:r>
            <a:r>
              <a:rPr sz="1600" dirty="0">
                <a:solidFill>
                  <a:prstClr val="black"/>
                </a:solidFill>
                <a:cs typeface="Calibri"/>
              </a:rPr>
              <a:t>t</a:t>
            </a:r>
          </a:p>
        </p:txBody>
      </p:sp>
      <p:sp>
        <p:nvSpPr>
          <p:cNvPr id="32" name="object 30"/>
          <p:cNvSpPr txBox="1"/>
          <p:nvPr/>
        </p:nvSpPr>
        <p:spPr>
          <a:xfrm>
            <a:off x="8683967" y="3539660"/>
            <a:ext cx="266700" cy="1129030"/>
          </a:xfrm>
          <a:prstGeom prst="rect">
            <a:avLst/>
          </a:prstGeom>
        </p:spPr>
        <p:txBody>
          <a:bodyPr vert="vert" wrap="square" lIns="0" tIns="0" rIns="0" bIns="0" rtlCol="0">
            <a:spAutoFit/>
          </a:bodyPr>
          <a:lstStyle/>
          <a:p>
            <a:pPr marL="12700" defTabSz="457200"/>
            <a:r>
              <a:rPr sz="1600" dirty="0">
                <a:solidFill>
                  <a:prstClr val="black"/>
                </a:solidFill>
                <a:cs typeface="Calibri"/>
              </a:rPr>
              <a:t>A</a:t>
            </a:r>
            <a:r>
              <a:rPr sz="1600" spc="-5" dirty="0">
                <a:solidFill>
                  <a:prstClr val="black"/>
                </a:solidFill>
                <a:cs typeface="Calibri"/>
              </a:rPr>
              <a:t>cces</a:t>
            </a:r>
            <a:r>
              <a:rPr sz="1600" dirty="0">
                <a:solidFill>
                  <a:prstClr val="black"/>
                </a:solidFill>
                <a:cs typeface="Calibri"/>
              </a:rPr>
              <a:t>s</a:t>
            </a:r>
            <a:r>
              <a:rPr sz="1600" spc="20" dirty="0">
                <a:solidFill>
                  <a:prstClr val="black"/>
                </a:solidFill>
                <a:cs typeface="Calibri"/>
              </a:rPr>
              <a:t> </a:t>
            </a:r>
            <a:r>
              <a:rPr sz="1600" spc="-5" dirty="0">
                <a:solidFill>
                  <a:prstClr val="black"/>
                </a:solidFill>
                <a:cs typeface="Calibri"/>
              </a:rPr>
              <a:t>S</a:t>
            </a:r>
            <a:r>
              <a:rPr sz="1600" dirty="0">
                <a:solidFill>
                  <a:prstClr val="black"/>
                </a:solidFill>
                <a:cs typeface="Calibri"/>
              </a:rPr>
              <a:t>p</a:t>
            </a:r>
            <a:r>
              <a:rPr sz="1600" spc="-5" dirty="0">
                <a:solidFill>
                  <a:prstClr val="black"/>
                </a:solidFill>
                <a:cs typeface="Calibri"/>
              </a:rPr>
              <a:t>ee</a:t>
            </a:r>
            <a:r>
              <a:rPr sz="1600" dirty="0">
                <a:solidFill>
                  <a:prstClr val="black"/>
                </a:solidFill>
                <a:cs typeface="Calibri"/>
              </a:rPr>
              <a:t>d</a:t>
            </a:r>
          </a:p>
        </p:txBody>
      </p:sp>
      <p:sp>
        <p:nvSpPr>
          <p:cNvPr id="33" name="object 31"/>
          <p:cNvSpPr txBox="1"/>
          <p:nvPr/>
        </p:nvSpPr>
        <p:spPr>
          <a:xfrm>
            <a:off x="8683967" y="5380711"/>
            <a:ext cx="266700" cy="660400"/>
          </a:xfrm>
          <a:prstGeom prst="rect">
            <a:avLst/>
          </a:prstGeom>
        </p:spPr>
        <p:txBody>
          <a:bodyPr vert="vert" wrap="square" lIns="0" tIns="0" rIns="0" bIns="0" rtlCol="0">
            <a:spAutoFit/>
          </a:bodyPr>
          <a:lstStyle/>
          <a:p>
            <a:pPr marL="12700" defTabSz="457200"/>
            <a:r>
              <a:rPr sz="1600" spc="-5" dirty="0">
                <a:solidFill>
                  <a:prstClr val="black"/>
                </a:solidFill>
                <a:cs typeface="Calibri"/>
              </a:rPr>
              <a:t>S</a:t>
            </a:r>
            <a:r>
              <a:rPr sz="1600" spc="5" dirty="0">
                <a:solidFill>
                  <a:prstClr val="black"/>
                </a:solidFill>
                <a:cs typeface="Calibri"/>
              </a:rPr>
              <a:t>l</a:t>
            </a:r>
            <a:r>
              <a:rPr sz="1600" spc="-15" dirty="0">
                <a:solidFill>
                  <a:prstClr val="black"/>
                </a:solidFill>
                <a:cs typeface="Calibri"/>
              </a:rPr>
              <a:t>ow</a:t>
            </a:r>
            <a:r>
              <a:rPr sz="1600" spc="-5" dirty="0">
                <a:solidFill>
                  <a:prstClr val="black"/>
                </a:solidFill>
                <a:cs typeface="Calibri"/>
              </a:rPr>
              <a:t>e</a:t>
            </a:r>
            <a:r>
              <a:rPr sz="1600" spc="-15" dirty="0">
                <a:solidFill>
                  <a:prstClr val="black"/>
                </a:solidFill>
                <a:cs typeface="Calibri"/>
              </a:rPr>
              <a:t>s</a:t>
            </a:r>
            <a:r>
              <a:rPr sz="1600" dirty="0">
                <a:solidFill>
                  <a:prstClr val="black"/>
                </a:solidFill>
                <a:cs typeface="Calibri"/>
              </a:rPr>
              <a:t>t</a:t>
            </a:r>
          </a:p>
        </p:txBody>
      </p:sp>
      <p:sp>
        <p:nvSpPr>
          <p:cNvPr id="34" name="object 32"/>
          <p:cNvSpPr/>
          <p:nvPr/>
        </p:nvSpPr>
        <p:spPr>
          <a:xfrm>
            <a:off x="6978382" y="3046150"/>
            <a:ext cx="1576481" cy="1576481"/>
          </a:xfrm>
          <a:prstGeom prst="rect">
            <a:avLst/>
          </a:prstGeom>
          <a:blipFill>
            <a:blip r:embed="rId23" cstate="print"/>
            <a:stretch>
              <a:fillRect/>
            </a:stretch>
          </a:blipFill>
        </p:spPr>
        <p:txBody>
          <a:bodyPr wrap="square" lIns="0" tIns="0" rIns="0" bIns="0" rtlCol="0">
            <a:spAutoFit/>
          </a:bodyPr>
          <a:lstStyle/>
          <a:p>
            <a:pPr defTabSz="457200"/>
            <a:endParaRPr dirty="0">
              <a:solidFill>
                <a:prstClr val="black"/>
              </a:solidFill>
            </a:endParaRPr>
          </a:p>
        </p:txBody>
      </p:sp>
      <p:sp>
        <p:nvSpPr>
          <p:cNvPr id="35" name="object 33"/>
          <p:cNvSpPr/>
          <p:nvPr/>
        </p:nvSpPr>
        <p:spPr>
          <a:xfrm>
            <a:off x="7630400" y="1748611"/>
            <a:ext cx="854027" cy="831887"/>
          </a:xfrm>
          <a:prstGeom prst="rect">
            <a:avLst/>
          </a:prstGeom>
          <a:blipFill>
            <a:blip r:embed="rId24" cstate="print"/>
            <a:stretch>
              <a:fillRect/>
            </a:stretch>
          </a:blipFill>
        </p:spPr>
        <p:txBody>
          <a:bodyPr wrap="square" lIns="0" tIns="0" rIns="0" bIns="0" rtlCol="0">
            <a:spAutoFit/>
          </a:bodyPr>
          <a:lstStyle/>
          <a:p>
            <a:pPr defTabSz="457200"/>
            <a:endParaRPr dirty="0">
              <a:solidFill>
                <a:prstClr val="black"/>
              </a:solidFill>
            </a:endParaRPr>
          </a:p>
        </p:txBody>
      </p:sp>
      <p:sp>
        <p:nvSpPr>
          <p:cNvPr id="36" name="object 34"/>
          <p:cNvSpPr/>
          <p:nvPr/>
        </p:nvSpPr>
        <p:spPr>
          <a:xfrm>
            <a:off x="7539243" y="5506571"/>
            <a:ext cx="822614" cy="855542"/>
          </a:xfrm>
          <a:prstGeom prst="rect">
            <a:avLst/>
          </a:prstGeom>
          <a:blipFill>
            <a:blip r:embed="rId24" cstate="print"/>
            <a:stretch>
              <a:fillRect/>
            </a:stretch>
          </a:blipFill>
        </p:spPr>
        <p:txBody>
          <a:bodyPr wrap="square" lIns="0" tIns="0" rIns="0" bIns="0" rtlCol="0">
            <a:spAutoFit/>
          </a:bodyPr>
          <a:lstStyle/>
          <a:p>
            <a:pPr defTabSz="457200"/>
            <a:endParaRPr dirty="0">
              <a:solidFill>
                <a:prstClr val="black"/>
              </a:solidFill>
            </a:endParaRPr>
          </a:p>
        </p:txBody>
      </p:sp>
      <p:sp>
        <p:nvSpPr>
          <p:cNvPr id="37" name="object 35"/>
          <p:cNvSpPr/>
          <p:nvPr/>
        </p:nvSpPr>
        <p:spPr>
          <a:xfrm>
            <a:off x="5191279" y="1967977"/>
            <a:ext cx="1567088" cy="1401983"/>
          </a:xfrm>
          <a:prstGeom prst="rect">
            <a:avLst/>
          </a:prstGeom>
          <a:blipFill>
            <a:blip r:embed="rId25" cstate="print"/>
            <a:stretch>
              <a:fillRect/>
            </a:stretch>
          </a:blipFill>
        </p:spPr>
        <p:txBody>
          <a:bodyPr wrap="square" lIns="0" tIns="0" rIns="0" bIns="0" rtlCol="0">
            <a:spAutoFit/>
          </a:bodyPr>
          <a:lstStyle/>
          <a:p>
            <a:pPr defTabSz="457200"/>
            <a:endParaRPr dirty="0">
              <a:solidFill>
                <a:prstClr val="black"/>
              </a:solidFill>
            </a:endParaRPr>
          </a:p>
        </p:txBody>
      </p:sp>
      <p:sp>
        <p:nvSpPr>
          <p:cNvPr id="39" name="object 37"/>
          <p:cNvSpPr txBox="1"/>
          <p:nvPr/>
        </p:nvSpPr>
        <p:spPr>
          <a:xfrm>
            <a:off x="3112493" y="6530062"/>
            <a:ext cx="2649220" cy="231140"/>
          </a:xfrm>
          <a:prstGeom prst="rect">
            <a:avLst/>
          </a:prstGeom>
        </p:spPr>
        <p:txBody>
          <a:bodyPr vert="horz" wrap="square" lIns="0" tIns="0" rIns="0" bIns="0" rtlCol="0">
            <a:spAutoFit/>
          </a:bodyPr>
          <a:lstStyle/>
          <a:p>
            <a:pPr marL="12700" defTabSz="457200"/>
            <a:r>
              <a:rPr sz="1450" i="1" spc="-35" dirty="0">
                <a:solidFill>
                  <a:srgbClr val="FFFFFF"/>
                </a:solidFill>
                <a:latin typeface="Arial Rounded MT Bold"/>
                <a:cs typeface="Arial Rounded MT Bold"/>
              </a:rPr>
              <a:t>L</a:t>
            </a:r>
            <a:r>
              <a:rPr sz="1450" i="1" spc="-30" dirty="0">
                <a:solidFill>
                  <a:srgbClr val="FFFFFF"/>
                </a:solidFill>
                <a:latin typeface="Arial Rounded MT Bold"/>
                <a:cs typeface="Arial Rounded MT Bold"/>
              </a:rPr>
              <a:t>1</a:t>
            </a:r>
            <a:r>
              <a:rPr sz="1450" i="1" spc="-45" dirty="0">
                <a:solidFill>
                  <a:srgbClr val="FFFFFF"/>
                </a:solidFill>
                <a:latin typeface="Arial Rounded MT Bold"/>
                <a:cs typeface="Arial Rounded MT Bold"/>
              </a:rPr>
              <a:t>B</a:t>
            </a:r>
            <a:r>
              <a:rPr sz="1450" i="1" spc="-20" dirty="0">
                <a:solidFill>
                  <a:srgbClr val="FFFFFF"/>
                </a:solidFill>
                <a:latin typeface="Arial Rounded MT Bold"/>
                <a:cs typeface="Arial Rounded MT Bold"/>
              </a:rPr>
              <a:t> </a:t>
            </a:r>
            <a:r>
              <a:rPr sz="1450" i="1" spc="-30" dirty="0">
                <a:solidFill>
                  <a:srgbClr val="FFFFFF"/>
                </a:solidFill>
                <a:latin typeface="Arial Rounded MT Bold"/>
                <a:cs typeface="Arial Rounded MT Bold"/>
              </a:rPr>
              <a:t>a</a:t>
            </a:r>
            <a:r>
              <a:rPr sz="1450" i="1" spc="-40" dirty="0">
                <a:solidFill>
                  <a:srgbClr val="FFFFFF"/>
                </a:solidFill>
                <a:latin typeface="Arial Rounded MT Bold"/>
                <a:cs typeface="Arial Rounded MT Bold"/>
              </a:rPr>
              <a:t>nd</a:t>
            </a:r>
            <a:r>
              <a:rPr sz="1450" i="1" spc="-20" dirty="0">
                <a:solidFill>
                  <a:srgbClr val="FFFFFF"/>
                </a:solidFill>
                <a:latin typeface="Arial Rounded MT Bold"/>
                <a:cs typeface="Arial Rounded MT Bold"/>
              </a:rPr>
              <a:t> </a:t>
            </a:r>
            <a:r>
              <a:rPr sz="1450" i="1" spc="-35" dirty="0">
                <a:solidFill>
                  <a:srgbClr val="FFFFFF"/>
                </a:solidFill>
                <a:latin typeface="Arial Rounded MT Bold"/>
                <a:cs typeface="Arial Rounded MT Bold"/>
              </a:rPr>
              <a:t>L</a:t>
            </a:r>
            <a:r>
              <a:rPr sz="1450" i="1" spc="-30" dirty="0">
                <a:solidFill>
                  <a:srgbClr val="FFFFFF"/>
                </a:solidFill>
                <a:latin typeface="Arial Rounded MT Bold"/>
                <a:cs typeface="Arial Rounded MT Bold"/>
              </a:rPr>
              <a:t>2</a:t>
            </a:r>
            <a:r>
              <a:rPr sz="1450" i="1" spc="-35" dirty="0">
                <a:solidFill>
                  <a:srgbClr val="FFFFFF"/>
                </a:solidFill>
                <a:latin typeface="Arial Rounded MT Bold"/>
                <a:cs typeface="Arial Rounded MT Bold"/>
              </a:rPr>
              <a:t>+</a:t>
            </a:r>
            <a:r>
              <a:rPr sz="1450" i="1" spc="-30" dirty="0">
                <a:solidFill>
                  <a:srgbClr val="FFFFFF"/>
                </a:solidFill>
                <a:latin typeface="Arial Rounded MT Bold"/>
                <a:cs typeface="Arial Rounded MT Bold"/>
              </a:rPr>
              <a:t> </a:t>
            </a:r>
            <a:r>
              <a:rPr sz="1450" i="1" spc="-35" dirty="0">
                <a:solidFill>
                  <a:srgbClr val="FFFFFF"/>
                </a:solidFill>
                <a:latin typeface="Arial Rounded MT Bold"/>
                <a:cs typeface="Arial Rounded MT Bold"/>
              </a:rPr>
              <a:t>Der</a:t>
            </a:r>
            <a:r>
              <a:rPr sz="1450" i="1" spc="-20" dirty="0">
                <a:solidFill>
                  <a:srgbClr val="FFFFFF"/>
                </a:solidFill>
                <a:latin typeface="Arial Rounded MT Bold"/>
                <a:cs typeface="Arial Rounded MT Bold"/>
              </a:rPr>
              <a:t>i</a:t>
            </a:r>
            <a:r>
              <a:rPr sz="1450" i="1" spc="-65" dirty="0">
                <a:solidFill>
                  <a:srgbClr val="FFFFFF"/>
                </a:solidFill>
                <a:latin typeface="Arial Rounded MT Bold"/>
                <a:cs typeface="Arial Rounded MT Bold"/>
              </a:rPr>
              <a:t>v</a:t>
            </a:r>
            <a:r>
              <a:rPr sz="1450" i="1" spc="-30" dirty="0">
                <a:solidFill>
                  <a:srgbClr val="FFFFFF"/>
                </a:solidFill>
                <a:latin typeface="Arial Rounded MT Bold"/>
                <a:cs typeface="Arial Rounded MT Bold"/>
              </a:rPr>
              <a:t>e</a:t>
            </a:r>
            <a:r>
              <a:rPr sz="1450" i="1" spc="-40" dirty="0">
                <a:solidFill>
                  <a:srgbClr val="FFFFFF"/>
                </a:solidFill>
                <a:latin typeface="Arial Rounded MT Bold"/>
                <a:cs typeface="Arial Rounded MT Bold"/>
              </a:rPr>
              <a:t>d</a:t>
            </a:r>
            <a:r>
              <a:rPr sz="1450" i="1" spc="-20" dirty="0">
                <a:solidFill>
                  <a:srgbClr val="FFFFFF"/>
                </a:solidFill>
                <a:latin typeface="Arial Rounded MT Bold"/>
                <a:cs typeface="Arial Rounded MT Bold"/>
              </a:rPr>
              <a:t> </a:t>
            </a:r>
            <a:r>
              <a:rPr sz="1450" i="1" spc="-40" dirty="0">
                <a:solidFill>
                  <a:srgbClr val="FFFFFF"/>
                </a:solidFill>
                <a:latin typeface="Arial Rounded MT Bold"/>
                <a:cs typeface="Arial Rounded MT Bold"/>
              </a:rPr>
              <a:t>P</a:t>
            </a:r>
            <a:r>
              <a:rPr sz="1450" i="1" spc="-85" dirty="0">
                <a:solidFill>
                  <a:srgbClr val="FFFFFF"/>
                </a:solidFill>
                <a:latin typeface="Arial Rounded MT Bold"/>
                <a:cs typeface="Arial Rounded MT Bold"/>
              </a:rPr>
              <a:t>r</a:t>
            </a:r>
            <a:r>
              <a:rPr sz="1450" i="1" spc="-35" dirty="0">
                <a:solidFill>
                  <a:srgbClr val="FFFFFF"/>
                </a:solidFill>
                <a:latin typeface="Arial Rounded MT Bold"/>
                <a:cs typeface="Arial Rounded MT Bold"/>
              </a:rPr>
              <a:t>o</a:t>
            </a:r>
            <a:r>
              <a:rPr sz="1450" i="1" spc="-45" dirty="0">
                <a:solidFill>
                  <a:srgbClr val="FFFFFF"/>
                </a:solidFill>
                <a:latin typeface="Arial Rounded MT Bold"/>
                <a:cs typeface="Arial Rounded MT Bold"/>
              </a:rPr>
              <a:t>d</a:t>
            </a:r>
            <a:r>
              <a:rPr sz="1450" i="1" spc="-35" dirty="0">
                <a:solidFill>
                  <a:srgbClr val="FFFFFF"/>
                </a:solidFill>
                <a:latin typeface="Arial Rounded MT Bold"/>
                <a:cs typeface="Arial Rounded MT Bold"/>
              </a:rPr>
              <a:t>u</a:t>
            </a:r>
            <a:r>
              <a:rPr sz="1450" i="1" spc="-30" dirty="0">
                <a:solidFill>
                  <a:srgbClr val="FFFFFF"/>
                </a:solidFill>
                <a:latin typeface="Arial Rounded MT Bold"/>
                <a:cs typeface="Arial Rounded MT Bold"/>
              </a:rPr>
              <a:t>c</a:t>
            </a:r>
            <a:r>
              <a:rPr sz="1450" i="1" spc="-35" dirty="0">
                <a:solidFill>
                  <a:srgbClr val="FFFFFF"/>
                </a:solidFill>
                <a:latin typeface="Arial Rounded MT Bold"/>
                <a:cs typeface="Arial Rounded MT Bold"/>
              </a:rPr>
              <a:t>ts</a:t>
            </a:r>
            <a:endParaRPr sz="1450" dirty="0">
              <a:solidFill>
                <a:prstClr val="black"/>
              </a:solidFill>
              <a:latin typeface="Arial Rounded MT Bold"/>
              <a:cs typeface="Arial Rounded MT Bold"/>
            </a:endParaRPr>
          </a:p>
        </p:txBody>
      </p:sp>
      <p:sp>
        <p:nvSpPr>
          <p:cNvPr id="40" name="object 38"/>
          <p:cNvSpPr txBox="1"/>
          <p:nvPr/>
        </p:nvSpPr>
        <p:spPr>
          <a:xfrm>
            <a:off x="7532570" y="1401773"/>
            <a:ext cx="1141730" cy="346710"/>
          </a:xfrm>
          <a:prstGeom prst="rect">
            <a:avLst/>
          </a:prstGeom>
        </p:spPr>
        <p:txBody>
          <a:bodyPr vert="horz" wrap="square" lIns="0" tIns="0" rIns="0" bIns="0" rtlCol="0">
            <a:spAutoFit/>
          </a:bodyPr>
          <a:lstStyle/>
          <a:p>
            <a:pPr marL="186055" marR="6350" indent="-173990" defTabSz="457200"/>
            <a:r>
              <a:rPr sz="1100" b="1" spc="-10" dirty="0">
                <a:solidFill>
                  <a:prstClr val="black"/>
                </a:solidFill>
                <a:latin typeface="Arial"/>
                <a:cs typeface="Arial"/>
              </a:rPr>
              <a:t>D</a:t>
            </a:r>
            <a:r>
              <a:rPr sz="1100" b="1" spc="5" dirty="0">
                <a:solidFill>
                  <a:prstClr val="black"/>
                </a:solidFill>
                <a:latin typeface="Arial"/>
                <a:cs typeface="Arial"/>
              </a:rPr>
              <a:t>i</a:t>
            </a:r>
            <a:r>
              <a:rPr sz="1100" b="1" dirty="0">
                <a:solidFill>
                  <a:prstClr val="black"/>
                </a:solidFill>
                <a:latin typeface="Arial"/>
                <a:cs typeface="Arial"/>
              </a:rPr>
              <a:t>r</a:t>
            </a:r>
            <a:r>
              <a:rPr sz="1100" b="1" spc="-5" dirty="0">
                <a:solidFill>
                  <a:prstClr val="black"/>
                </a:solidFill>
                <a:latin typeface="Arial"/>
                <a:cs typeface="Arial"/>
              </a:rPr>
              <a:t>ec</a:t>
            </a:r>
            <a:r>
              <a:rPr sz="1100" b="1" dirty="0">
                <a:solidFill>
                  <a:prstClr val="black"/>
                </a:solidFill>
                <a:latin typeface="Arial"/>
                <a:cs typeface="Arial"/>
              </a:rPr>
              <a:t>t</a:t>
            </a:r>
            <a:r>
              <a:rPr sz="1100" b="1" spc="-30" dirty="0">
                <a:solidFill>
                  <a:prstClr val="black"/>
                </a:solidFill>
                <a:latin typeface="Arial"/>
                <a:cs typeface="Arial"/>
              </a:rPr>
              <a:t> </a:t>
            </a:r>
            <a:r>
              <a:rPr sz="1100" b="1" spc="-10" dirty="0">
                <a:solidFill>
                  <a:prstClr val="black"/>
                </a:solidFill>
                <a:latin typeface="Arial"/>
                <a:cs typeface="Arial"/>
              </a:rPr>
              <a:t>B</a:t>
            </a:r>
            <a:r>
              <a:rPr sz="1100" b="1" dirty="0">
                <a:solidFill>
                  <a:prstClr val="black"/>
                </a:solidFill>
                <a:latin typeface="Arial"/>
                <a:cs typeface="Arial"/>
              </a:rPr>
              <a:t>r</a:t>
            </a:r>
            <a:r>
              <a:rPr sz="1100" b="1" spc="-5" dirty="0">
                <a:solidFill>
                  <a:prstClr val="black"/>
                </a:solidFill>
                <a:latin typeface="Arial"/>
                <a:cs typeface="Arial"/>
              </a:rPr>
              <a:t>oadcast </a:t>
            </a:r>
            <a:r>
              <a:rPr sz="1100" b="1" spc="-10" dirty="0">
                <a:solidFill>
                  <a:prstClr val="black"/>
                </a:solidFill>
                <a:latin typeface="Arial"/>
                <a:cs typeface="Arial"/>
              </a:rPr>
              <a:t>C</a:t>
            </a:r>
            <a:r>
              <a:rPr sz="1100" b="1" spc="-5" dirty="0">
                <a:solidFill>
                  <a:prstClr val="black"/>
                </a:solidFill>
                <a:latin typeface="Arial"/>
                <a:cs typeface="Arial"/>
              </a:rPr>
              <a:t>o</a:t>
            </a:r>
            <a:r>
              <a:rPr sz="1100" b="1" dirty="0">
                <a:solidFill>
                  <a:prstClr val="black"/>
                </a:solidFill>
                <a:latin typeface="Arial"/>
                <a:cs typeface="Arial"/>
              </a:rPr>
              <a:t>mm</a:t>
            </a:r>
            <a:r>
              <a:rPr sz="1100" b="1" spc="-5" dirty="0">
                <a:solidFill>
                  <a:prstClr val="black"/>
                </a:solidFill>
                <a:latin typeface="Arial"/>
                <a:cs typeface="Arial"/>
              </a:rPr>
              <a:t>un</a:t>
            </a:r>
            <a:r>
              <a:rPr sz="1100" b="1" spc="5" dirty="0">
                <a:solidFill>
                  <a:prstClr val="black"/>
                </a:solidFill>
                <a:latin typeface="Arial"/>
                <a:cs typeface="Arial"/>
              </a:rPr>
              <a:t>i</a:t>
            </a:r>
            <a:r>
              <a:rPr sz="1100" b="1" dirty="0">
                <a:solidFill>
                  <a:prstClr val="black"/>
                </a:solidFill>
                <a:latin typeface="Arial"/>
                <a:cs typeface="Arial"/>
              </a:rPr>
              <a:t>ty</a:t>
            </a:r>
            <a:endParaRPr sz="1100" dirty="0">
              <a:solidFill>
                <a:prstClr val="black"/>
              </a:solidFill>
              <a:latin typeface="Arial"/>
              <a:cs typeface="Arial"/>
            </a:endParaRPr>
          </a:p>
        </p:txBody>
      </p:sp>
      <p:sp>
        <p:nvSpPr>
          <p:cNvPr id="41" name="object 39"/>
          <p:cNvSpPr txBox="1"/>
          <p:nvPr/>
        </p:nvSpPr>
        <p:spPr>
          <a:xfrm>
            <a:off x="7634782" y="2560172"/>
            <a:ext cx="796925" cy="346710"/>
          </a:xfrm>
          <a:prstGeom prst="rect">
            <a:avLst/>
          </a:prstGeom>
        </p:spPr>
        <p:txBody>
          <a:bodyPr vert="horz" wrap="square" lIns="0" tIns="0" rIns="0" bIns="0" rtlCol="0">
            <a:spAutoFit/>
          </a:bodyPr>
          <a:lstStyle/>
          <a:p>
            <a:pPr marL="12700" marR="6350" indent="40640" defTabSz="457200"/>
            <a:r>
              <a:rPr sz="1100" b="1" spc="-10" dirty="0">
                <a:solidFill>
                  <a:prstClr val="black"/>
                </a:solidFill>
                <a:latin typeface="Arial"/>
                <a:cs typeface="Arial"/>
              </a:rPr>
              <a:t>N</a:t>
            </a:r>
            <a:r>
              <a:rPr sz="1100" b="1" spc="5" dirty="0">
                <a:solidFill>
                  <a:prstClr val="black"/>
                </a:solidFill>
                <a:latin typeface="Arial"/>
                <a:cs typeface="Arial"/>
              </a:rPr>
              <a:t>O</a:t>
            </a:r>
            <a:r>
              <a:rPr sz="1100" b="1" spc="-30" dirty="0">
                <a:solidFill>
                  <a:prstClr val="black"/>
                </a:solidFill>
                <a:latin typeface="Arial"/>
                <a:cs typeface="Arial"/>
              </a:rPr>
              <a:t>AA</a:t>
            </a:r>
            <a:r>
              <a:rPr sz="1100" b="1" spc="5" dirty="0">
                <a:solidFill>
                  <a:prstClr val="black"/>
                </a:solidFill>
                <a:latin typeface="Arial"/>
                <a:cs typeface="Arial"/>
              </a:rPr>
              <a:t>P</a:t>
            </a:r>
            <a:r>
              <a:rPr sz="1100" b="1" spc="-5" dirty="0">
                <a:solidFill>
                  <a:prstClr val="black"/>
                </a:solidFill>
                <a:latin typeface="Arial"/>
                <a:cs typeface="Arial"/>
              </a:rPr>
              <a:t>o</a:t>
            </a:r>
            <a:r>
              <a:rPr sz="1100" b="1" dirty="0">
                <a:solidFill>
                  <a:prstClr val="black"/>
                </a:solidFill>
                <a:latin typeface="Arial"/>
                <a:cs typeface="Arial"/>
              </a:rPr>
              <a:t>rt </a:t>
            </a:r>
            <a:r>
              <a:rPr sz="1100" b="1" spc="-10" dirty="0">
                <a:solidFill>
                  <a:prstClr val="black"/>
                </a:solidFill>
                <a:latin typeface="Arial"/>
                <a:cs typeface="Arial"/>
              </a:rPr>
              <a:t>C</a:t>
            </a:r>
            <a:r>
              <a:rPr sz="1100" b="1" spc="-5" dirty="0">
                <a:solidFill>
                  <a:prstClr val="black"/>
                </a:solidFill>
                <a:latin typeface="Arial"/>
                <a:cs typeface="Arial"/>
              </a:rPr>
              <a:t>o</a:t>
            </a:r>
            <a:r>
              <a:rPr sz="1100" b="1" dirty="0">
                <a:solidFill>
                  <a:prstClr val="black"/>
                </a:solidFill>
                <a:latin typeface="Arial"/>
                <a:cs typeface="Arial"/>
              </a:rPr>
              <a:t>mm</a:t>
            </a:r>
            <a:r>
              <a:rPr sz="1100" b="1" spc="-5" dirty="0">
                <a:solidFill>
                  <a:prstClr val="black"/>
                </a:solidFill>
                <a:latin typeface="Arial"/>
                <a:cs typeface="Arial"/>
              </a:rPr>
              <a:t>un</a:t>
            </a:r>
            <a:r>
              <a:rPr sz="1100" b="1" spc="5" dirty="0">
                <a:solidFill>
                  <a:prstClr val="black"/>
                </a:solidFill>
                <a:latin typeface="Arial"/>
                <a:cs typeface="Arial"/>
              </a:rPr>
              <a:t>i</a:t>
            </a:r>
            <a:r>
              <a:rPr sz="1100" b="1" dirty="0">
                <a:solidFill>
                  <a:prstClr val="black"/>
                </a:solidFill>
                <a:latin typeface="Arial"/>
                <a:cs typeface="Arial"/>
              </a:rPr>
              <a:t>ty</a:t>
            </a:r>
            <a:endParaRPr sz="1100" dirty="0">
              <a:solidFill>
                <a:prstClr val="black"/>
              </a:solidFill>
              <a:latin typeface="Arial"/>
              <a:cs typeface="Arial"/>
            </a:endParaRPr>
          </a:p>
        </p:txBody>
      </p:sp>
      <p:sp>
        <p:nvSpPr>
          <p:cNvPr id="42" name="object 40"/>
          <p:cNvSpPr txBox="1"/>
          <p:nvPr/>
        </p:nvSpPr>
        <p:spPr>
          <a:xfrm>
            <a:off x="7209619" y="4823574"/>
            <a:ext cx="1468755" cy="682625"/>
          </a:xfrm>
          <a:prstGeom prst="rect">
            <a:avLst/>
          </a:prstGeom>
        </p:spPr>
        <p:txBody>
          <a:bodyPr vert="horz" wrap="square" lIns="0" tIns="0" rIns="0" bIns="0" rtlCol="0">
            <a:spAutoFit/>
          </a:bodyPr>
          <a:lstStyle/>
          <a:p>
            <a:pPr marL="172085" marR="167005" algn="ctr" defTabSz="457200"/>
            <a:r>
              <a:rPr sz="1100" b="1" spc="5" dirty="0">
                <a:solidFill>
                  <a:prstClr val="black"/>
                </a:solidFill>
                <a:latin typeface="Arial"/>
                <a:cs typeface="Arial"/>
              </a:rPr>
              <a:t>O</a:t>
            </a:r>
            <a:r>
              <a:rPr sz="1100" b="1" spc="-5" dirty="0">
                <a:solidFill>
                  <a:prstClr val="black"/>
                </a:solidFill>
                <a:latin typeface="Arial"/>
                <a:cs typeface="Arial"/>
              </a:rPr>
              <a:t>pe</a:t>
            </a:r>
            <a:r>
              <a:rPr sz="1100" b="1" dirty="0">
                <a:solidFill>
                  <a:prstClr val="black"/>
                </a:solidFill>
                <a:latin typeface="Arial"/>
                <a:cs typeface="Arial"/>
              </a:rPr>
              <a:t>r</a:t>
            </a:r>
            <a:r>
              <a:rPr sz="1100" b="1" spc="-5" dirty="0">
                <a:solidFill>
                  <a:prstClr val="black"/>
                </a:solidFill>
                <a:latin typeface="Arial"/>
                <a:cs typeface="Arial"/>
              </a:rPr>
              <a:t>a</a:t>
            </a:r>
            <a:r>
              <a:rPr sz="1100" b="1" dirty="0">
                <a:solidFill>
                  <a:prstClr val="black"/>
                </a:solidFill>
                <a:latin typeface="Arial"/>
                <a:cs typeface="Arial"/>
              </a:rPr>
              <a:t>t</a:t>
            </a:r>
            <a:r>
              <a:rPr sz="1100" b="1" spc="5" dirty="0">
                <a:solidFill>
                  <a:prstClr val="black"/>
                </a:solidFill>
                <a:latin typeface="Arial"/>
                <a:cs typeface="Arial"/>
              </a:rPr>
              <a:t>i</a:t>
            </a:r>
            <a:r>
              <a:rPr sz="1100" b="1" spc="-5" dirty="0">
                <a:solidFill>
                  <a:prstClr val="black"/>
                </a:solidFill>
                <a:latin typeface="Arial"/>
                <a:cs typeface="Arial"/>
              </a:rPr>
              <a:t>ona</a:t>
            </a:r>
            <a:r>
              <a:rPr sz="1100" b="1" dirty="0">
                <a:solidFill>
                  <a:prstClr val="black"/>
                </a:solidFill>
                <a:latin typeface="Arial"/>
                <a:cs typeface="Arial"/>
              </a:rPr>
              <a:t>l</a:t>
            </a:r>
            <a:r>
              <a:rPr sz="1100" b="1" spc="-50" dirty="0">
                <a:solidFill>
                  <a:prstClr val="black"/>
                </a:solidFill>
                <a:latin typeface="Arial"/>
                <a:cs typeface="Arial"/>
              </a:rPr>
              <a:t> </a:t>
            </a:r>
            <a:r>
              <a:rPr sz="1100" b="1" spc="-10" dirty="0">
                <a:solidFill>
                  <a:prstClr val="black"/>
                </a:solidFill>
                <a:latin typeface="Arial"/>
                <a:cs typeface="Arial"/>
              </a:rPr>
              <a:t>U</a:t>
            </a:r>
            <a:r>
              <a:rPr sz="1100" b="1" spc="-5" dirty="0">
                <a:solidFill>
                  <a:prstClr val="black"/>
                </a:solidFill>
                <a:latin typeface="Arial"/>
                <a:cs typeface="Arial"/>
              </a:rPr>
              <a:t>ser </a:t>
            </a:r>
            <a:r>
              <a:rPr sz="1100" b="1" spc="-10" dirty="0">
                <a:solidFill>
                  <a:prstClr val="black"/>
                </a:solidFill>
                <a:latin typeface="Arial"/>
                <a:cs typeface="Arial"/>
              </a:rPr>
              <a:t>C</a:t>
            </a:r>
            <a:r>
              <a:rPr sz="1100" b="1" spc="-5" dirty="0">
                <a:solidFill>
                  <a:prstClr val="black"/>
                </a:solidFill>
                <a:latin typeface="Arial"/>
                <a:cs typeface="Arial"/>
              </a:rPr>
              <a:t>o</a:t>
            </a:r>
            <a:r>
              <a:rPr sz="1100" b="1" dirty="0">
                <a:solidFill>
                  <a:prstClr val="black"/>
                </a:solidFill>
                <a:latin typeface="Arial"/>
                <a:cs typeface="Arial"/>
              </a:rPr>
              <a:t>mm</a:t>
            </a:r>
            <a:r>
              <a:rPr sz="1100" b="1" spc="-5" dirty="0">
                <a:solidFill>
                  <a:prstClr val="black"/>
                </a:solidFill>
                <a:latin typeface="Arial"/>
                <a:cs typeface="Arial"/>
              </a:rPr>
              <a:t>un</a:t>
            </a:r>
            <a:r>
              <a:rPr sz="1100" b="1" spc="5" dirty="0">
                <a:solidFill>
                  <a:prstClr val="black"/>
                </a:solidFill>
                <a:latin typeface="Arial"/>
                <a:cs typeface="Arial"/>
              </a:rPr>
              <a:t>i</a:t>
            </a:r>
            <a:r>
              <a:rPr sz="1100" b="1" dirty="0">
                <a:solidFill>
                  <a:prstClr val="black"/>
                </a:solidFill>
                <a:latin typeface="Arial"/>
                <a:cs typeface="Arial"/>
              </a:rPr>
              <a:t>ty</a:t>
            </a:r>
            <a:endParaRPr sz="1100" dirty="0">
              <a:solidFill>
                <a:prstClr val="black"/>
              </a:solidFill>
              <a:latin typeface="Arial"/>
              <a:cs typeface="Arial"/>
            </a:endParaRPr>
          </a:p>
          <a:p>
            <a:pPr marL="12700" marR="6350" algn="ctr" defTabSz="457200"/>
            <a:r>
              <a:rPr sz="1100" b="1" dirty="0">
                <a:solidFill>
                  <a:prstClr val="black"/>
                </a:solidFill>
                <a:latin typeface="Arial"/>
                <a:cs typeface="Arial"/>
              </a:rPr>
              <a:t>(</a:t>
            </a:r>
            <a:r>
              <a:rPr sz="1100" b="1" spc="-10" dirty="0">
                <a:solidFill>
                  <a:prstClr val="black"/>
                </a:solidFill>
                <a:latin typeface="Arial"/>
                <a:cs typeface="Arial"/>
              </a:rPr>
              <a:t>N</a:t>
            </a:r>
            <a:r>
              <a:rPr sz="1100" b="1" spc="5" dirty="0">
                <a:solidFill>
                  <a:prstClr val="black"/>
                </a:solidFill>
                <a:latin typeface="Arial"/>
                <a:cs typeface="Arial"/>
              </a:rPr>
              <a:t>O</a:t>
            </a:r>
            <a:r>
              <a:rPr sz="1100" b="1" spc="-30" dirty="0">
                <a:solidFill>
                  <a:prstClr val="black"/>
                </a:solidFill>
                <a:latin typeface="Arial"/>
                <a:cs typeface="Arial"/>
              </a:rPr>
              <a:t>A</a:t>
            </a:r>
            <a:r>
              <a:rPr sz="1100" b="1" dirty="0">
                <a:solidFill>
                  <a:prstClr val="black"/>
                </a:solidFill>
                <a:latin typeface="Arial"/>
                <a:cs typeface="Arial"/>
              </a:rPr>
              <a:t>A</a:t>
            </a:r>
            <a:r>
              <a:rPr sz="1100" b="1" spc="10" dirty="0">
                <a:solidFill>
                  <a:prstClr val="black"/>
                </a:solidFill>
                <a:latin typeface="Arial"/>
                <a:cs typeface="Arial"/>
              </a:rPr>
              <a:t> </a:t>
            </a:r>
            <a:r>
              <a:rPr sz="1100" b="1" spc="-10" dirty="0">
                <a:solidFill>
                  <a:prstClr val="black"/>
                </a:solidFill>
                <a:latin typeface="Arial"/>
                <a:cs typeface="Arial"/>
              </a:rPr>
              <a:t>C</a:t>
            </a:r>
            <a:r>
              <a:rPr sz="1100" b="1" spc="-5" dirty="0">
                <a:solidFill>
                  <a:prstClr val="black"/>
                </a:solidFill>
                <a:latin typeface="Arial"/>
                <a:cs typeface="Arial"/>
              </a:rPr>
              <a:t>en</a:t>
            </a:r>
            <a:r>
              <a:rPr sz="1100" b="1" dirty="0">
                <a:solidFill>
                  <a:prstClr val="black"/>
                </a:solidFill>
                <a:latin typeface="Arial"/>
                <a:cs typeface="Arial"/>
              </a:rPr>
              <a:t>t</a:t>
            </a:r>
            <a:r>
              <a:rPr sz="1100" b="1" spc="-5" dirty="0">
                <a:solidFill>
                  <a:prstClr val="black"/>
                </a:solidFill>
                <a:latin typeface="Arial"/>
                <a:cs typeface="Arial"/>
              </a:rPr>
              <a:t>e</a:t>
            </a:r>
            <a:r>
              <a:rPr sz="1100" b="1" dirty="0">
                <a:solidFill>
                  <a:prstClr val="black"/>
                </a:solidFill>
                <a:latin typeface="Arial"/>
                <a:cs typeface="Arial"/>
              </a:rPr>
              <a:t>r</a:t>
            </a:r>
            <a:r>
              <a:rPr sz="1100" b="1" spc="-5" dirty="0">
                <a:solidFill>
                  <a:prstClr val="black"/>
                </a:solidFill>
                <a:latin typeface="Arial"/>
                <a:cs typeface="Arial"/>
              </a:rPr>
              <a:t>s</a:t>
            </a:r>
            <a:r>
              <a:rPr sz="1100" b="1" dirty="0">
                <a:solidFill>
                  <a:prstClr val="black"/>
                </a:solidFill>
                <a:latin typeface="Arial"/>
                <a:cs typeface="Arial"/>
              </a:rPr>
              <a:t>,</a:t>
            </a:r>
            <a:r>
              <a:rPr sz="1100" b="1" spc="-15" dirty="0">
                <a:solidFill>
                  <a:prstClr val="black"/>
                </a:solidFill>
                <a:latin typeface="Arial"/>
                <a:cs typeface="Arial"/>
              </a:rPr>
              <a:t> </a:t>
            </a:r>
            <a:r>
              <a:rPr sz="1100" b="1" spc="-10" dirty="0">
                <a:solidFill>
                  <a:prstClr val="black"/>
                </a:solidFill>
                <a:latin typeface="Arial"/>
                <a:cs typeface="Arial"/>
              </a:rPr>
              <a:t>D</a:t>
            </a:r>
            <a:r>
              <a:rPr sz="1100" b="1" spc="5" dirty="0">
                <a:solidFill>
                  <a:prstClr val="black"/>
                </a:solidFill>
                <a:latin typeface="Arial"/>
                <a:cs typeface="Arial"/>
              </a:rPr>
              <a:t>O</a:t>
            </a:r>
            <a:r>
              <a:rPr sz="1100" b="1" spc="-10" dirty="0">
                <a:solidFill>
                  <a:prstClr val="black"/>
                </a:solidFill>
                <a:latin typeface="Arial"/>
                <a:cs typeface="Arial"/>
              </a:rPr>
              <a:t>D, NC</a:t>
            </a:r>
            <a:r>
              <a:rPr sz="1100" b="1" spc="-5" dirty="0">
                <a:solidFill>
                  <a:prstClr val="black"/>
                </a:solidFill>
                <a:latin typeface="Arial"/>
                <a:cs typeface="Arial"/>
              </a:rPr>
              <a:t>EP</a:t>
            </a:r>
            <a:r>
              <a:rPr sz="1100" b="1" dirty="0">
                <a:solidFill>
                  <a:prstClr val="black"/>
                </a:solidFill>
                <a:latin typeface="Arial"/>
                <a:cs typeface="Arial"/>
              </a:rPr>
              <a:t>,</a:t>
            </a:r>
            <a:r>
              <a:rPr sz="1100" b="1" spc="10" dirty="0">
                <a:solidFill>
                  <a:prstClr val="black"/>
                </a:solidFill>
                <a:latin typeface="Arial"/>
                <a:cs typeface="Arial"/>
              </a:rPr>
              <a:t> </a:t>
            </a:r>
            <a:r>
              <a:rPr sz="1100" b="1" spc="5" dirty="0">
                <a:solidFill>
                  <a:prstClr val="black"/>
                </a:solidFill>
                <a:latin typeface="Arial"/>
                <a:cs typeface="Arial"/>
              </a:rPr>
              <a:t>I</a:t>
            </a:r>
            <a:r>
              <a:rPr sz="1100" b="1" spc="-5" dirty="0">
                <a:solidFill>
                  <a:prstClr val="black"/>
                </a:solidFill>
                <a:latin typeface="Arial"/>
                <a:cs typeface="Arial"/>
              </a:rPr>
              <a:t>n</a:t>
            </a:r>
            <a:r>
              <a:rPr sz="1100" b="1" dirty="0">
                <a:solidFill>
                  <a:prstClr val="black"/>
                </a:solidFill>
                <a:latin typeface="Arial"/>
                <a:cs typeface="Arial"/>
              </a:rPr>
              <a:t>t</a:t>
            </a:r>
            <a:r>
              <a:rPr sz="1100" b="1" spc="5" dirty="0">
                <a:solidFill>
                  <a:prstClr val="black"/>
                </a:solidFill>
                <a:latin typeface="Arial"/>
                <a:cs typeface="Arial"/>
              </a:rPr>
              <a:t>’</a:t>
            </a:r>
            <a:r>
              <a:rPr sz="1100" b="1" dirty="0">
                <a:solidFill>
                  <a:prstClr val="black"/>
                </a:solidFill>
                <a:latin typeface="Arial"/>
                <a:cs typeface="Arial"/>
              </a:rPr>
              <a:t>l</a:t>
            </a:r>
            <a:r>
              <a:rPr sz="1100" b="1" spc="-40" dirty="0">
                <a:solidFill>
                  <a:prstClr val="black"/>
                </a:solidFill>
                <a:latin typeface="Arial"/>
                <a:cs typeface="Arial"/>
              </a:rPr>
              <a:t> </a:t>
            </a:r>
            <a:r>
              <a:rPr sz="1100" b="1" spc="-5" dirty="0">
                <a:solidFill>
                  <a:prstClr val="black"/>
                </a:solidFill>
                <a:latin typeface="Arial"/>
                <a:cs typeface="Arial"/>
              </a:rPr>
              <a:t>Pa</a:t>
            </a:r>
            <a:r>
              <a:rPr sz="1100" b="1" dirty="0">
                <a:solidFill>
                  <a:prstClr val="black"/>
                </a:solidFill>
                <a:latin typeface="Arial"/>
                <a:cs typeface="Arial"/>
              </a:rPr>
              <a:t>rt</a:t>
            </a:r>
            <a:r>
              <a:rPr sz="1100" b="1" spc="-5" dirty="0">
                <a:solidFill>
                  <a:prstClr val="black"/>
                </a:solidFill>
                <a:latin typeface="Arial"/>
                <a:cs typeface="Arial"/>
              </a:rPr>
              <a:t>ne</a:t>
            </a:r>
            <a:r>
              <a:rPr sz="1100" b="1" dirty="0">
                <a:solidFill>
                  <a:prstClr val="black"/>
                </a:solidFill>
                <a:latin typeface="Arial"/>
                <a:cs typeface="Arial"/>
              </a:rPr>
              <a:t>r</a:t>
            </a:r>
            <a:r>
              <a:rPr sz="1100" b="1" spc="-5" dirty="0">
                <a:solidFill>
                  <a:prstClr val="black"/>
                </a:solidFill>
                <a:latin typeface="Arial"/>
                <a:cs typeface="Arial"/>
              </a:rPr>
              <a:t>s)</a:t>
            </a:r>
            <a:endParaRPr sz="1100" dirty="0">
              <a:solidFill>
                <a:prstClr val="black"/>
              </a:solidFill>
              <a:latin typeface="Arial"/>
              <a:cs typeface="Arial"/>
            </a:endParaRPr>
          </a:p>
        </p:txBody>
      </p:sp>
      <p:sp>
        <p:nvSpPr>
          <p:cNvPr id="43" name="object 41"/>
          <p:cNvSpPr txBox="1"/>
          <p:nvPr/>
        </p:nvSpPr>
        <p:spPr>
          <a:xfrm>
            <a:off x="7391400" y="6380745"/>
            <a:ext cx="1195705" cy="346710"/>
          </a:xfrm>
          <a:prstGeom prst="rect">
            <a:avLst/>
          </a:prstGeom>
        </p:spPr>
        <p:txBody>
          <a:bodyPr vert="horz" wrap="square" lIns="0" tIns="0" rIns="0" bIns="0" rtlCol="0">
            <a:spAutoFit/>
          </a:bodyPr>
          <a:lstStyle/>
          <a:p>
            <a:pPr algn="ctr" defTabSz="457200"/>
            <a:r>
              <a:rPr sz="1100" b="1" spc="-10" dirty="0">
                <a:solidFill>
                  <a:prstClr val="black"/>
                </a:solidFill>
                <a:latin typeface="Arial"/>
                <a:cs typeface="Arial"/>
              </a:rPr>
              <a:t>C</a:t>
            </a:r>
            <a:r>
              <a:rPr sz="1100" b="1" spc="5" dirty="0">
                <a:solidFill>
                  <a:prstClr val="black"/>
                </a:solidFill>
                <a:latin typeface="Arial"/>
                <a:cs typeface="Arial"/>
              </a:rPr>
              <a:t>li</a:t>
            </a:r>
            <a:r>
              <a:rPr sz="1100" b="1" dirty="0">
                <a:solidFill>
                  <a:prstClr val="black"/>
                </a:solidFill>
                <a:latin typeface="Arial"/>
                <a:cs typeface="Arial"/>
              </a:rPr>
              <a:t>m</a:t>
            </a:r>
            <a:r>
              <a:rPr sz="1100" b="1" spc="-5" dirty="0">
                <a:solidFill>
                  <a:prstClr val="black"/>
                </a:solidFill>
                <a:latin typeface="Arial"/>
                <a:cs typeface="Arial"/>
              </a:rPr>
              <a:t>a</a:t>
            </a:r>
            <a:r>
              <a:rPr sz="1100" b="1" dirty="0">
                <a:solidFill>
                  <a:prstClr val="black"/>
                </a:solidFill>
                <a:latin typeface="Arial"/>
                <a:cs typeface="Arial"/>
              </a:rPr>
              <a:t>te</a:t>
            </a:r>
            <a:r>
              <a:rPr sz="1100" b="1" spc="-45" dirty="0">
                <a:solidFill>
                  <a:prstClr val="black"/>
                </a:solidFill>
                <a:latin typeface="Arial"/>
                <a:cs typeface="Arial"/>
              </a:rPr>
              <a:t> </a:t>
            </a:r>
            <a:r>
              <a:rPr sz="1100" b="1" spc="-10" dirty="0">
                <a:solidFill>
                  <a:prstClr val="black"/>
                </a:solidFill>
                <a:latin typeface="Arial"/>
                <a:cs typeface="Arial"/>
              </a:rPr>
              <a:t>R</a:t>
            </a:r>
            <a:r>
              <a:rPr sz="1100" b="1" spc="-5" dirty="0">
                <a:solidFill>
                  <a:prstClr val="black"/>
                </a:solidFill>
                <a:latin typeface="Arial"/>
                <a:cs typeface="Arial"/>
              </a:rPr>
              <a:t>esea</a:t>
            </a:r>
            <a:r>
              <a:rPr sz="1100" b="1" dirty="0">
                <a:solidFill>
                  <a:prstClr val="black"/>
                </a:solidFill>
                <a:latin typeface="Arial"/>
                <a:cs typeface="Arial"/>
              </a:rPr>
              <a:t>r</a:t>
            </a:r>
            <a:r>
              <a:rPr sz="1100" b="1" spc="-5" dirty="0">
                <a:solidFill>
                  <a:prstClr val="black"/>
                </a:solidFill>
                <a:latin typeface="Arial"/>
                <a:cs typeface="Arial"/>
              </a:rPr>
              <a:t>ch</a:t>
            </a:r>
            <a:endParaRPr sz="1100" dirty="0">
              <a:solidFill>
                <a:prstClr val="black"/>
              </a:solidFill>
              <a:latin typeface="Arial"/>
              <a:cs typeface="Arial"/>
            </a:endParaRPr>
          </a:p>
          <a:p>
            <a:pPr marL="1905" algn="ctr" defTabSz="457200"/>
            <a:r>
              <a:rPr sz="1100" b="1" dirty="0">
                <a:solidFill>
                  <a:prstClr val="black"/>
                </a:solidFill>
                <a:latin typeface="Arial"/>
                <a:cs typeface="Arial"/>
              </a:rPr>
              <a:t>&amp; </a:t>
            </a:r>
            <a:r>
              <a:rPr sz="1100" b="1" spc="-45" dirty="0">
                <a:solidFill>
                  <a:prstClr val="black"/>
                </a:solidFill>
                <a:latin typeface="Arial"/>
                <a:cs typeface="Arial"/>
              </a:rPr>
              <a:t>A</a:t>
            </a:r>
            <a:r>
              <a:rPr sz="1100" b="1" spc="-5" dirty="0">
                <a:solidFill>
                  <a:prstClr val="black"/>
                </a:solidFill>
                <a:latin typeface="Arial"/>
                <a:cs typeface="Arial"/>
              </a:rPr>
              <a:t>cade</a:t>
            </a:r>
            <a:r>
              <a:rPr sz="1100" b="1" dirty="0">
                <a:solidFill>
                  <a:prstClr val="black"/>
                </a:solidFill>
                <a:latin typeface="Arial"/>
                <a:cs typeface="Arial"/>
              </a:rPr>
              <a:t>m</a:t>
            </a:r>
            <a:r>
              <a:rPr sz="1100" b="1" spc="5" dirty="0">
                <a:solidFill>
                  <a:prstClr val="black"/>
                </a:solidFill>
                <a:latin typeface="Arial"/>
                <a:cs typeface="Arial"/>
              </a:rPr>
              <a:t>i</a:t>
            </a:r>
            <a:r>
              <a:rPr sz="1100" b="1" dirty="0">
                <a:solidFill>
                  <a:prstClr val="black"/>
                </a:solidFill>
                <a:latin typeface="Arial"/>
                <a:cs typeface="Arial"/>
              </a:rPr>
              <a:t>a</a:t>
            </a:r>
            <a:endParaRPr sz="1100" dirty="0">
              <a:solidFill>
                <a:prstClr val="black"/>
              </a:solidFill>
              <a:latin typeface="Arial"/>
              <a:cs typeface="Arial"/>
            </a:endParaRPr>
          </a:p>
        </p:txBody>
      </p:sp>
      <p:sp>
        <p:nvSpPr>
          <p:cNvPr id="44" name="object 42"/>
          <p:cNvSpPr/>
          <p:nvPr/>
        </p:nvSpPr>
        <p:spPr>
          <a:xfrm>
            <a:off x="473963" y="3381525"/>
            <a:ext cx="576071" cy="1918701"/>
          </a:xfrm>
          <a:prstGeom prst="rect">
            <a:avLst/>
          </a:prstGeom>
          <a:blipFill>
            <a:blip r:embed="rId26" cstate="print"/>
            <a:stretch>
              <a:fillRect/>
            </a:stretch>
          </a:blipFill>
        </p:spPr>
        <p:txBody>
          <a:bodyPr wrap="square" lIns="0" tIns="0" rIns="0" bIns="0" rtlCol="0">
            <a:spAutoFit/>
          </a:bodyPr>
          <a:lstStyle/>
          <a:p>
            <a:pPr defTabSz="457200"/>
            <a:endParaRPr dirty="0">
              <a:solidFill>
                <a:prstClr val="black"/>
              </a:solidFill>
            </a:endParaRPr>
          </a:p>
        </p:txBody>
      </p:sp>
      <p:sp>
        <p:nvSpPr>
          <p:cNvPr id="45" name="object 43"/>
          <p:cNvSpPr/>
          <p:nvPr/>
        </p:nvSpPr>
        <p:spPr>
          <a:xfrm>
            <a:off x="760615" y="3404512"/>
            <a:ext cx="289420" cy="1821179"/>
          </a:xfrm>
          <a:prstGeom prst="rect">
            <a:avLst/>
          </a:prstGeom>
          <a:blipFill>
            <a:blip r:embed="rId27" cstate="print"/>
            <a:stretch>
              <a:fillRect/>
            </a:stretch>
          </a:blipFill>
        </p:spPr>
        <p:txBody>
          <a:bodyPr wrap="square" lIns="0" tIns="0" rIns="0" bIns="0" rtlCol="0">
            <a:spAutoFit/>
          </a:bodyPr>
          <a:lstStyle/>
          <a:p>
            <a:pPr defTabSz="457200"/>
            <a:endParaRPr dirty="0">
              <a:solidFill>
                <a:prstClr val="black"/>
              </a:solidFill>
            </a:endParaRPr>
          </a:p>
        </p:txBody>
      </p:sp>
      <p:sp>
        <p:nvSpPr>
          <p:cNvPr id="46" name="object 44"/>
          <p:cNvSpPr/>
          <p:nvPr/>
        </p:nvSpPr>
        <p:spPr>
          <a:xfrm>
            <a:off x="505962" y="3540009"/>
            <a:ext cx="138143" cy="1519426"/>
          </a:xfrm>
          <a:prstGeom prst="rect">
            <a:avLst/>
          </a:prstGeom>
          <a:blipFill>
            <a:blip r:embed="rId28" cstate="print"/>
            <a:stretch>
              <a:fillRect/>
            </a:stretch>
          </a:blipFill>
        </p:spPr>
        <p:txBody>
          <a:bodyPr wrap="square" lIns="0" tIns="0" rIns="0" bIns="0" rtlCol="0">
            <a:spAutoFit/>
          </a:bodyPr>
          <a:lstStyle/>
          <a:p>
            <a:pPr defTabSz="457200"/>
            <a:endParaRPr dirty="0">
              <a:solidFill>
                <a:prstClr val="black"/>
              </a:solidFill>
            </a:endParaRPr>
          </a:p>
        </p:txBody>
      </p:sp>
      <p:sp>
        <p:nvSpPr>
          <p:cNvPr id="47" name="object 45"/>
          <p:cNvSpPr/>
          <p:nvPr/>
        </p:nvSpPr>
        <p:spPr>
          <a:xfrm>
            <a:off x="877684" y="3540007"/>
            <a:ext cx="87002" cy="1519427"/>
          </a:xfrm>
          <a:prstGeom prst="rect">
            <a:avLst/>
          </a:prstGeom>
          <a:blipFill>
            <a:blip r:embed="rId29" cstate="print"/>
            <a:stretch>
              <a:fillRect/>
            </a:stretch>
          </a:blipFill>
        </p:spPr>
        <p:txBody>
          <a:bodyPr wrap="square" lIns="0" tIns="0" rIns="0" bIns="0" rtlCol="0">
            <a:spAutoFit/>
          </a:bodyPr>
          <a:lstStyle/>
          <a:p>
            <a:pPr defTabSz="457200"/>
            <a:endParaRPr dirty="0">
              <a:solidFill>
                <a:prstClr val="black"/>
              </a:solidFill>
            </a:endParaRPr>
          </a:p>
        </p:txBody>
      </p:sp>
      <p:sp>
        <p:nvSpPr>
          <p:cNvPr id="48" name="object 46"/>
          <p:cNvSpPr/>
          <p:nvPr/>
        </p:nvSpPr>
        <p:spPr>
          <a:xfrm>
            <a:off x="527138" y="3404423"/>
            <a:ext cx="467233" cy="1821205"/>
          </a:xfrm>
          <a:prstGeom prst="rect">
            <a:avLst/>
          </a:prstGeom>
          <a:blipFill>
            <a:blip r:embed="rId30" cstate="print"/>
            <a:stretch>
              <a:fillRect/>
            </a:stretch>
          </a:blipFill>
        </p:spPr>
        <p:txBody>
          <a:bodyPr wrap="square" lIns="0" tIns="0" rIns="0" bIns="0" rtlCol="0">
            <a:spAutoFit/>
          </a:bodyPr>
          <a:lstStyle/>
          <a:p>
            <a:pPr defTabSz="457200"/>
            <a:endParaRPr dirty="0">
              <a:solidFill>
                <a:prstClr val="black"/>
              </a:solidFill>
            </a:endParaRPr>
          </a:p>
        </p:txBody>
      </p:sp>
      <p:sp>
        <p:nvSpPr>
          <p:cNvPr id="49" name="object 47"/>
          <p:cNvSpPr/>
          <p:nvPr/>
        </p:nvSpPr>
        <p:spPr>
          <a:xfrm>
            <a:off x="527137" y="3404422"/>
            <a:ext cx="467359" cy="1821814"/>
          </a:xfrm>
          <a:custGeom>
            <a:avLst/>
            <a:gdLst/>
            <a:ahLst/>
            <a:cxnLst/>
            <a:rect l="l" t="t" r="r" b="b"/>
            <a:pathLst>
              <a:path w="467359" h="1821814">
                <a:moveTo>
                  <a:pt x="467233" y="1587588"/>
                </a:moveTo>
                <a:lnTo>
                  <a:pt x="233616" y="1821205"/>
                </a:lnTo>
                <a:lnTo>
                  <a:pt x="0" y="1587588"/>
                </a:lnTo>
                <a:lnTo>
                  <a:pt x="116801" y="1587588"/>
                </a:lnTo>
                <a:lnTo>
                  <a:pt x="116801" y="0"/>
                </a:lnTo>
                <a:lnTo>
                  <a:pt x="350418" y="0"/>
                </a:lnTo>
                <a:lnTo>
                  <a:pt x="350418" y="1587588"/>
                </a:lnTo>
                <a:lnTo>
                  <a:pt x="467233" y="1587588"/>
                </a:lnTo>
                <a:close/>
              </a:path>
            </a:pathLst>
          </a:custGeom>
          <a:ln w="9525">
            <a:solidFill>
              <a:srgbClr val="4A7EBB"/>
            </a:solidFill>
          </a:ln>
        </p:spPr>
        <p:txBody>
          <a:bodyPr wrap="square" lIns="0" tIns="0" rIns="0" bIns="0" rtlCol="0">
            <a:spAutoFit/>
          </a:bodyPr>
          <a:lstStyle/>
          <a:p>
            <a:pPr defTabSz="457200"/>
            <a:endParaRPr dirty="0">
              <a:solidFill>
                <a:prstClr val="black"/>
              </a:solidFill>
            </a:endParaRPr>
          </a:p>
        </p:txBody>
      </p:sp>
      <p:sp>
        <p:nvSpPr>
          <p:cNvPr id="50" name="object 48"/>
          <p:cNvSpPr txBox="1"/>
          <p:nvPr/>
        </p:nvSpPr>
        <p:spPr>
          <a:xfrm>
            <a:off x="644039" y="3652353"/>
            <a:ext cx="235585" cy="1206500"/>
          </a:xfrm>
          <a:prstGeom prst="rect">
            <a:avLst/>
          </a:prstGeom>
        </p:spPr>
        <p:txBody>
          <a:bodyPr vert="vert" wrap="square" lIns="0" tIns="0" rIns="0" bIns="0" rtlCol="0">
            <a:spAutoFit/>
          </a:bodyPr>
          <a:lstStyle/>
          <a:p>
            <a:pPr marL="12700" defTabSz="457200"/>
            <a:r>
              <a:rPr sz="1400" spc="-10" dirty="0">
                <a:solidFill>
                  <a:srgbClr val="FFFFFF"/>
                </a:solidFill>
                <a:cs typeface="Calibri"/>
              </a:rPr>
              <a:t>Ins</a:t>
            </a:r>
            <a:r>
              <a:rPr sz="1400" spc="-5" dirty="0">
                <a:solidFill>
                  <a:srgbClr val="FFFFFF"/>
                </a:solidFill>
                <a:cs typeface="Calibri"/>
              </a:rPr>
              <a:t>t</a:t>
            </a:r>
            <a:r>
              <a:rPr sz="1400" dirty="0">
                <a:solidFill>
                  <a:srgbClr val="FFFFFF"/>
                </a:solidFill>
                <a:cs typeface="Calibri"/>
              </a:rPr>
              <a:t>r</a:t>
            </a:r>
            <a:r>
              <a:rPr sz="1400" spc="-10" dirty="0">
                <a:solidFill>
                  <a:srgbClr val="FFFFFF"/>
                </a:solidFill>
                <a:cs typeface="Calibri"/>
              </a:rPr>
              <a:t>um</a:t>
            </a:r>
            <a:r>
              <a:rPr sz="1400" spc="-5" dirty="0">
                <a:solidFill>
                  <a:srgbClr val="FFFFFF"/>
                </a:solidFill>
                <a:cs typeface="Calibri"/>
              </a:rPr>
              <a:t>e</a:t>
            </a:r>
            <a:r>
              <a:rPr sz="1400" spc="-20" dirty="0">
                <a:solidFill>
                  <a:srgbClr val="FFFFFF"/>
                </a:solidFill>
                <a:cs typeface="Calibri"/>
              </a:rPr>
              <a:t>n</a:t>
            </a:r>
            <a:r>
              <a:rPr sz="1400" dirty="0">
                <a:solidFill>
                  <a:srgbClr val="FFFFFF"/>
                </a:solidFill>
                <a:cs typeface="Calibri"/>
              </a:rPr>
              <a:t>t</a:t>
            </a:r>
            <a:r>
              <a:rPr sz="1400" spc="15" dirty="0">
                <a:solidFill>
                  <a:srgbClr val="FFFFFF"/>
                </a:solidFill>
                <a:cs typeface="Calibri"/>
              </a:rPr>
              <a:t> </a:t>
            </a:r>
            <a:r>
              <a:rPr sz="1400" spc="-5" dirty="0">
                <a:solidFill>
                  <a:srgbClr val="FFFFFF"/>
                </a:solidFill>
                <a:cs typeface="Calibri"/>
              </a:rPr>
              <a:t>D</a:t>
            </a:r>
            <a:r>
              <a:rPr sz="1400" spc="-15" dirty="0">
                <a:solidFill>
                  <a:srgbClr val="FFFFFF"/>
                </a:solidFill>
                <a:cs typeface="Calibri"/>
              </a:rPr>
              <a:t>at</a:t>
            </a:r>
            <a:r>
              <a:rPr sz="1400" dirty="0">
                <a:solidFill>
                  <a:srgbClr val="FFFFFF"/>
                </a:solidFill>
                <a:cs typeface="Calibri"/>
              </a:rPr>
              <a:t>a</a:t>
            </a:r>
            <a:endParaRPr sz="1400" dirty="0">
              <a:solidFill>
                <a:prstClr val="black"/>
              </a:solidFill>
              <a:cs typeface="Calibri"/>
            </a:endParaRPr>
          </a:p>
        </p:txBody>
      </p:sp>
      <p:sp>
        <p:nvSpPr>
          <p:cNvPr id="51" name="object 49"/>
          <p:cNvSpPr/>
          <p:nvPr/>
        </p:nvSpPr>
        <p:spPr>
          <a:xfrm>
            <a:off x="2054351" y="1310397"/>
            <a:ext cx="5317234" cy="576071"/>
          </a:xfrm>
          <a:prstGeom prst="rect">
            <a:avLst/>
          </a:prstGeom>
          <a:blipFill>
            <a:blip r:embed="rId31" cstate="print"/>
            <a:stretch>
              <a:fillRect/>
            </a:stretch>
          </a:blipFill>
        </p:spPr>
        <p:txBody>
          <a:bodyPr wrap="square" lIns="0" tIns="0" rIns="0" bIns="0" rtlCol="0">
            <a:spAutoFit/>
          </a:bodyPr>
          <a:lstStyle/>
          <a:p>
            <a:pPr defTabSz="457200"/>
            <a:endParaRPr dirty="0">
              <a:solidFill>
                <a:prstClr val="black"/>
              </a:solidFill>
            </a:endParaRPr>
          </a:p>
        </p:txBody>
      </p:sp>
      <p:sp>
        <p:nvSpPr>
          <p:cNvPr id="52" name="object 50"/>
          <p:cNvSpPr/>
          <p:nvPr/>
        </p:nvSpPr>
        <p:spPr>
          <a:xfrm>
            <a:off x="7086434" y="1340622"/>
            <a:ext cx="285151" cy="467233"/>
          </a:xfrm>
          <a:prstGeom prst="rect">
            <a:avLst/>
          </a:prstGeom>
          <a:blipFill>
            <a:blip r:embed="rId32" cstate="print"/>
            <a:stretch>
              <a:fillRect/>
            </a:stretch>
          </a:blipFill>
        </p:spPr>
        <p:txBody>
          <a:bodyPr wrap="square" lIns="0" tIns="0" rIns="0" bIns="0" rtlCol="0">
            <a:spAutoFit/>
          </a:bodyPr>
          <a:lstStyle/>
          <a:p>
            <a:pPr defTabSz="457200"/>
            <a:endParaRPr dirty="0">
              <a:solidFill>
                <a:prstClr val="black"/>
              </a:solidFill>
            </a:endParaRPr>
          </a:p>
        </p:txBody>
      </p:sp>
      <p:sp>
        <p:nvSpPr>
          <p:cNvPr id="53" name="object 51"/>
          <p:cNvSpPr/>
          <p:nvPr/>
        </p:nvSpPr>
        <p:spPr>
          <a:xfrm>
            <a:off x="4349496" y="1395741"/>
            <a:ext cx="646175" cy="61683"/>
          </a:xfrm>
          <a:prstGeom prst="rect">
            <a:avLst/>
          </a:prstGeom>
          <a:blipFill>
            <a:blip r:embed="rId33" cstate="print"/>
            <a:stretch>
              <a:fillRect/>
            </a:stretch>
          </a:blipFill>
        </p:spPr>
        <p:txBody>
          <a:bodyPr wrap="square" lIns="0" tIns="0" rIns="0" bIns="0" rtlCol="0">
            <a:spAutoFit/>
          </a:bodyPr>
          <a:lstStyle/>
          <a:p>
            <a:pPr defTabSz="457200"/>
            <a:endParaRPr dirty="0">
              <a:solidFill>
                <a:prstClr val="black"/>
              </a:solidFill>
            </a:endParaRPr>
          </a:p>
        </p:txBody>
      </p:sp>
      <p:sp>
        <p:nvSpPr>
          <p:cNvPr id="54" name="object 52"/>
          <p:cNvSpPr/>
          <p:nvPr/>
        </p:nvSpPr>
        <p:spPr>
          <a:xfrm>
            <a:off x="4349496" y="1691041"/>
            <a:ext cx="646175" cy="163410"/>
          </a:xfrm>
          <a:prstGeom prst="rect">
            <a:avLst/>
          </a:prstGeom>
          <a:blipFill>
            <a:blip r:embed="rId34" cstate="print"/>
            <a:stretch>
              <a:fillRect/>
            </a:stretch>
          </a:blipFill>
        </p:spPr>
        <p:txBody>
          <a:bodyPr wrap="square" lIns="0" tIns="0" rIns="0" bIns="0" rtlCol="0">
            <a:spAutoFit/>
          </a:bodyPr>
          <a:lstStyle/>
          <a:p>
            <a:pPr defTabSz="457200"/>
            <a:endParaRPr dirty="0">
              <a:solidFill>
                <a:prstClr val="black"/>
              </a:solidFill>
            </a:endParaRPr>
          </a:p>
        </p:txBody>
      </p:sp>
      <p:sp>
        <p:nvSpPr>
          <p:cNvPr id="55" name="object 53"/>
          <p:cNvSpPr/>
          <p:nvPr/>
        </p:nvSpPr>
        <p:spPr>
          <a:xfrm>
            <a:off x="2099500" y="1340762"/>
            <a:ext cx="5220487" cy="467245"/>
          </a:xfrm>
          <a:prstGeom prst="rect">
            <a:avLst/>
          </a:prstGeom>
          <a:blipFill>
            <a:blip r:embed="rId35" cstate="print"/>
            <a:stretch>
              <a:fillRect/>
            </a:stretch>
          </a:blipFill>
        </p:spPr>
        <p:txBody>
          <a:bodyPr wrap="square" lIns="0" tIns="0" rIns="0" bIns="0" rtlCol="0">
            <a:spAutoFit/>
          </a:bodyPr>
          <a:lstStyle/>
          <a:p>
            <a:pPr defTabSz="457200"/>
            <a:endParaRPr dirty="0">
              <a:solidFill>
                <a:prstClr val="black"/>
              </a:solidFill>
            </a:endParaRPr>
          </a:p>
        </p:txBody>
      </p:sp>
      <p:sp>
        <p:nvSpPr>
          <p:cNvPr id="56" name="object 54"/>
          <p:cNvSpPr/>
          <p:nvPr/>
        </p:nvSpPr>
        <p:spPr>
          <a:xfrm>
            <a:off x="2099503" y="1340769"/>
            <a:ext cx="5220970" cy="467359"/>
          </a:xfrm>
          <a:custGeom>
            <a:avLst/>
            <a:gdLst/>
            <a:ahLst/>
            <a:cxnLst/>
            <a:rect l="l" t="t" r="r" b="b"/>
            <a:pathLst>
              <a:path w="5220970" h="467359">
                <a:moveTo>
                  <a:pt x="4986870" y="0"/>
                </a:moveTo>
                <a:lnTo>
                  <a:pt x="5220487" y="233616"/>
                </a:lnTo>
                <a:lnTo>
                  <a:pt x="4986870" y="467233"/>
                </a:lnTo>
                <a:lnTo>
                  <a:pt x="4986870" y="350431"/>
                </a:lnTo>
                <a:lnTo>
                  <a:pt x="0" y="350431"/>
                </a:lnTo>
                <a:lnTo>
                  <a:pt x="0" y="116814"/>
                </a:lnTo>
                <a:lnTo>
                  <a:pt x="4986870" y="116814"/>
                </a:lnTo>
                <a:lnTo>
                  <a:pt x="4986870" y="0"/>
                </a:lnTo>
                <a:close/>
              </a:path>
            </a:pathLst>
          </a:custGeom>
          <a:ln w="9525">
            <a:solidFill>
              <a:srgbClr val="4A7EBB"/>
            </a:solidFill>
          </a:ln>
        </p:spPr>
        <p:txBody>
          <a:bodyPr wrap="square" lIns="0" tIns="0" rIns="0" bIns="0" rtlCol="0">
            <a:spAutoFit/>
          </a:bodyPr>
          <a:lstStyle/>
          <a:p>
            <a:pPr defTabSz="457200"/>
            <a:endParaRPr dirty="0">
              <a:solidFill>
                <a:prstClr val="black"/>
              </a:solidFill>
            </a:endParaRPr>
          </a:p>
        </p:txBody>
      </p:sp>
      <p:sp>
        <p:nvSpPr>
          <p:cNvPr id="57" name="object 55"/>
          <p:cNvSpPr txBox="1"/>
          <p:nvPr/>
        </p:nvSpPr>
        <p:spPr>
          <a:xfrm>
            <a:off x="4484179" y="1456021"/>
            <a:ext cx="332740" cy="222885"/>
          </a:xfrm>
          <a:prstGeom prst="rect">
            <a:avLst/>
          </a:prstGeom>
        </p:spPr>
        <p:txBody>
          <a:bodyPr vert="horz" wrap="square" lIns="0" tIns="0" rIns="0" bIns="0" rtlCol="0">
            <a:spAutoFit/>
          </a:bodyPr>
          <a:lstStyle/>
          <a:p>
            <a:pPr marL="12700" defTabSz="457200"/>
            <a:r>
              <a:rPr sz="1400" dirty="0">
                <a:solidFill>
                  <a:srgbClr val="FFFFFF"/>
                </a:solidFill>
                <a:cs typeface="Calibri"/>
              </a:rPr>
              <a:t>G</a:t>
            </a:r>
            <a:r>
              <a:rPr sz="1400" spc="5" dirty="0">
                <a:solidFill>
                  <a:srgbClr val="FFFFFF"/>
                </a:solidFill>
                <a:cs typeface="Calibri"/>
              </a:rPr>
              <a:t>R</a:t>
            </a:r>
            <a:r>
              <a:rPr sz="1400" dirty="0">
                <a:solidFill>
                  <a:srgbClr val="FFFFFF"/>
                </a:solidFill>
                <a:cs typeface="Calibri"/>
              </a:rPr>
              <a:t>B</a:t>
            </a:r>
            <a:endParaRPr sz="1400" dirty="0">
              <a:solidFill>
                <a:prstClr val="black"/>
              </a:solidFill>
              <a:cs typeface="Calibri"/>
            </a:endParaRPr>
          </a:p>
        </p:txBody>
      </p:sp>
      <p:sp>
        <p:nvSpPr>
          <p:cNvPr id="58" name="object 56"/>
          <p:cNvSpPr/>
          <p:nvPr/>
        </p:nvSpPr>
        <p:spPr>
          <a:xfrm>
            <a:off x="6315455" y="2326905"/>
            <a:ext cx="1028696" cy="574535"/>
          </a:xfrm>
          <a:prstGeom prst="rect">
            <a:avLst/>
          </a:prstGeom>
          <a:blipFill>
            <a:blip r:embed="rId36" cstate="print"/>
            <a:stretch>
              <a:fillRect/>
            </a:stretch>
          </a:blipFill>
        </p:spPr>
        <p:txBody>
          <a:bodyPr wrap="square" lIns="0" tIns="0" rIns="0" bIns="0" rtlCol="0">
            <a:spAutoFit/>
          </a:bodyPr>
          <a:lstStyle/>
          <a:p>
            <a:pPr defTabSz="457200"/>
            <a:endParaRPr dirty="0">
              <a:solidFill>
                <a:prstClr val="black"/>
              </a:solidFill>
            </a:endParaRPr>
          </a:p>
        </p:txBody>
      </p:sp>
      <p:sp>
        <p:nvSpPr>
          <p:cNvPr id="59" name="object 57"/>
          <p:cNvSpPr/>
          <p:nvPr/>
        </p:nvSpPr>
        <p:spPr>
          <a:xfrm>
            <a:off x="7059320" y="2355734"/>
            <a:ext cx="284831" cy="467233"/>
          </a:xfrm>
          <a:prstGeom prst="rect">
            <a:avLst/>
          </a:prstGeom>
          <a:blipFill>
            <a:blip r:embed="rId37" cstate="print"/>
            <a:stretch>
              <a:fillRect/>
            </a:stretch>
          </a:blipFill>
        </p:spPr>
        <p:txBody>
          <a:bodyPr wrap="square" lIns="0" tIns="0" rIns="0" bIns="0" rtlCol="0">
            <a:spAutoFit/>
          </a:bodyPr>
          <a:lstStyle/>
          <a:p>
            <a:pPr defTabSz="457200"/>
            <a:endParaRPr dirty="0">
              <a:solidFill>
                <a:prstClr val="black"/>
              </a:solidFill>
            </a:endParaRPr>
          </a:p>
        </p:txBody>
      </p:sp>
      <p:sp>
        <p:nvSpPr>
          <p:cNvPr id="60" name="object 58"/>
          <p:cNvSpPr/>
          <p:nvPr/>
        </p:nvSpPr>
        <p:spPr>
          <a:xfrm>
            <a:off x="6361557" y="2355848"/>
            <a:ext cx="931125" cy="467233"/>
          </a:xfrm>
          <a:prstGeom prst="rect">
            <a:avLst/>
          </a:prstGeom>
          <a:blipFill>
            <a:blip r:embed="rId38" cstate="print"/>
            <a:stretch>
              <a:fillRect/>
            </a:stretch>
          </a:blipFill>
        </p:spPr>
        <p:txBody>
          <a:bodyPr wrap="square" lIns="0" tIns="0" rIns="0" bIns="0" rtlCol="0">
            <a:spAutoFit/>
          </a:bodyPr>
          <a:lstStyle/>
          <a:p>
            <a:pPr defTabSz="457200"/>
            <a:endParaRPr dirty="0">
              <a:solidFill>
                <a:prstClr val="black"/>
              </a:solidFill>
            </a:endParaRPr>
          </a:p>
        </p:txBody>
      </p:sp>
      <p:sp>
        <p:nvSpPr>
          <p:cNvPr id="61" name="object 59"/>
          <p:cNvSpPr/>
          <p:nvPr/>
        </p:nvSpPr>
        <p:spPr>
          <a:xfrm>
            <a:off x="6361562" y="2355849"/>
            <a:ext cx="931544" cy="467359"/>
          </a:xfrm>
          <a:custGeom>
            <a:avLst/>
            <a:gdLst/>
            <a:ahLst/>
            <a:cxnLst/>
            <a:rect l="l" t="t" r="r" b="b"/>
            <a:pathLst>
              <a:path w="931545" h="467360">
                <a:moveTo>
                  <a:pt x="697509" y="0"/>
                </a:moveTo>
                <a:lnTo>
                  <a:pt x="931125" y="233616"/>
                </a:lnTo>
                <a:lnTo>
                  <a:pt x="697509" y="467233"/>
                </a:lnTo>
                <a:lnTo>
                  <a:pt x="697509" y="350431"/>
                </a:lnTo>
                <a:lnTo>
                  <a:pt x="0" y="350431"/>
                </a:lnTo>
                <a:lnTo>
                  <a:pt x="0" y="116814"/>
                </a:lnTo>
                <a:lnTo>
                  <a:pt x="697509" y="116814"/>
                </a:lnTo>
                <a:lnTo>
                  <a:pt x="697509" y="0"/>
                </a:lnTo>
                <a:close/>
              </a:path>
            </a:pathLst>
          </a:custGeom>
          <a:ln w="9525">
            <a:solidFill>
              <a:srgbClr val="4A7EBB"/>
            </a:solidFill>
          </a:ln>
        </p:spPr>
        <p:txBody>
          <a:bodyPr wrap="square" lIns="0" tIns="0" rIns="0" bIns="0" rtlCol="0">
            <a:spAutoFit/>
          </a:bodyPr>
          <a:lstStyle/>
          <a:p>
            <a:pPr defTabSz="457200"/>
            <a:endParaRPr dirty="0">
              <a:solidFill>
                <a:prstClr val="black"/>
              </a:solidFill>
            </a:endParaRPr>
          </a:p>
        </p:txBody>
      </p:sp>
      <p:sp>
        <p:nvSpPr>
          <p:cNvPr id="62" name="object 60"/>
          <p:cNvSpPr/>
          <p:nvPr/>
        </p:nvSpPr>
        <p:spPr>
          <a:xfrm>
            <a:off x="6164579" y="2840492"/>
            <a:ext cx="833624" cy="847343"/>
          </a:xfrm>
          <a:prstGeom prst="rect">
            <a:avLst/>
          </a:prstGeom>
          <a:blipFill>
            <a:blip r:embed="rId39" cstate="print"/>
            <a:stretch>
              <a:fillRect/>
            </a:stretch>
          </a:blipFill>
        </p:spPr>
        <p:txBody>
          <a:bodyPr wrap="square" lIns="0" tIns="0" rIns="0" bIns="0" rtlCol="0">
            <a:spAutoFit/>
          </a:bodyPr>
          <a:lstStyle/>
          <a:p>
            <a:pPr defTabSz="457200"/>
            <a:endParaRPr dirty="0">
              <a:solidFill>
                <a:prstClr val="black"/>
              </a:solidFill>
            </a:endParaRPr>
          </a:p>
        </p:txBody>
      </p:sp>
      <p:sp>
        <p:nvSpPr>
          <p:cNvPr id="63" name="object 61"/>
          <p:cNvSpPr/>
          <p:nvPr/>
        </p:nvSpPr>
        <p:spPr>
          <a:xfrm>
            <a:off x="6380607" y="2865651"/>
            <a:ext cx="617597" cy="501103"/>
          </a:xfrm>
          <a:prstGeom prst="rect">
            <a:avLst/>
          </a:prstGeom>
          <a:blipFill>
            <a:blip r:embed="rId40" cstate="print"/>
            <a:stretch>
              <a:fillRect/>
            </a:stretch>
          </a:blipFill>
        </p:spPr>
        <p:txBody>
          <a:bodyPr wrap="square" lIns="0" tIns="0" rIns="0" bIns="0" rtlCol="0">
            <a:spAutoFit/>
          </a:bodyPr>
          <a:lstStyle/>
          <a:p>
            <a:pPr defTabSz="457200"/>
            <a:endParaRPr dirty="0">
              <a:solidFill>
                <a:prstClr val="black"/>
              </a:solidFill>
            </a:endParaRPr>
          </a:p>
        </p:txBody>
      </p:sp>
      <p:sp>
        <p:nvSpPr>
          <p:cNvPr id="65" name="object 63"/>
          <p:cNvSpPr/>
          <p:nvPr/>
        </p:nvSpPr>
        <p:spPr>
          <a:xfrm>
            <a:off x="6212387" y="2865278"/>
            <a:ext cx="737235" cy="750570"/>
          </a:xfrm>
          <a:custGeom>
            <a:avLst/>
            <a:gdLst/>
            <a:ahLst/>
            <a:cxnLst/>
            <a:rect l="l" t="t" r="r" b="b"/>
            <a:pathLst>
              <a:path w="737234" h="750570">
                <a:moveTo>
                  <a:pt x="736904" y="419950"/>
                </a:moveTo>
                <a:lnTo>
                  <a:pt x="731520" y="750290"/>
                </a:lnTo>
                <a:lnTo>
                  <a:pt x="401180" y="744905"/>
                </a:lnTo>
                <a:lnTo>
                  <a:pt x="485101" y="663663"/>
                </a:lnTo>
                <a:lnTo>
                  <a:pt x="0" y="162471"/>
                </a:lnTo>
                <a:lnTo>
                  <a:pt x="167868" y="0"/>
                </a:lnTo>
                <a:lnTo>
                  <a:pt x="652970" y="501192"/>
                </a:lnTo>
                <a:lnTo>
                  <a:pt x="736904" y="419950"/>
                </a:lnTo>
                <a:close/>
              </a:path>
            </a:pathLst>
          </a:custGeom>
          <a:ln w="9525">
            <a:solidFill>
              <a:srgbClr val="4A7EBB"/>
            </a:solidFill>
          </a:ln>
        </p:spPr>
        <p:txBody>
          <a:bodyPr wrap="square" lIns="0" tIns="0" rIns="0" bIns="0" rtlCol="0">
            <a:spAutoFit/>
          </a:bodyPr>
          <a:lstStyle/>
          <a:p>
            <a:pPr defTabSz="457200"/>
            <a:endParaRPr dirty="0">
              <a:solidFill>
                <a:prstClr val="black"/>
              </a:solidFill>
            </a:endParaRPr>
          </a:p>
        </p:txBody>
      </p:sp>
      <p:sp>
        <p:nvSpPr>
          <p:cNvPr id="67" name="object 65"/>
          <p:cNvSpPr/>
          <p:nvPr/>
        </p:nvSpPr>
        <p:spPr>
          <a:xfrm>
            <a:off x="5463776" y="4108595"/>
            <a:ext cx="1567964" cy="355676"/>
          </a:xfrm>
          <a:prstGeom prst="rect">
            <a:avLst/>
          </a:prstGeom>
          <a:blipFill>
            <a:blip r:embed="rId41" cstate="print"/>
            <a:stretch>
              <a:fillRect/>
            </a:stretch>
          </a:blipFill>
        </p:spPr>
        <p:txBody>
          <a:bodyPr wrap="square" lIns="0" tIns="0" rIns="0" bIns="0" rtlCol="0">
            <a:spAutoFit/>
          </a:bodyPr>
          <a:lstStyle/>
          <a:p>
            <a:pPr defTabSz="457200"/>
            <a:endParaRPr dirty="0">
              <a:solidFill>
                <a:prstClr val="black"/>
              </a:solidFill>
            </a:endParaRPr>
          </a:p>
        </p:txBody>
      </p:sp>
      <p:sp>
        <p:nvSpPr>
          <p:cNvPr id="68" name="object 66"/>
          <p:cNvSpPr/>
          <p:nvPr/>
        </p:nvSpPr>
        <p:spPr>
          <a:xfrm>
            <a:off x="6688302" y="3799952"/>
            <a:ext cx="337334" cy="451053"/>
          </a:xfrm>
          <a:prstGeom prst="rect">
            <a:avLst/>
          </a:prstGeom>
          <a:blipFill>
            <a:blip r:embed="rId42" cstate="print"/>
            <a:stretch>
              <a:fillRect/>
            </a:stretch>
          </a:blipFill>
        </p:spPr>
        <p:txBody>
          <a:bodyPr wrap="square" lIns="0" tIns="0" rIns="0" bIns="0" rtlCol="0">
            <a:spAutoFit/>
          </a:bodyPr>
          <a:lstStyle/>
          <a:p>
            <a:pPr defTabSz="457200"/>
            <a:endParaRPr dirty="0">
              <a:solidFill>
                <a:prstClr val="black"/>
              </a:solidFill>
            </a:endParaRPr>
          </a:p>
        </p:txBody>
      </p:sp>
      <p:sp>
        <p:nvSpPr>
          <p:cNvPr id="70" name="object 68"/>
          <p:cNvSpPr/>
          <p:nvPr/>
        </p:nvSpPr>
        <p:spPr>
          <a:xfrm>
            <a:off x="5358192" y="3806578"/>
            <a:ext cx="1577975" cy="694690"/>
          </a:xfrm>
          <a:custGeom>
            <a:avLst/>
            <a:gdLst/>
            <a:ahLst/>
            <a:cxnLst/>
            <a:rect l="l" t="t" r="r" b="b"/>
            <a:pathLst>
              <a:path w="1577975" h="694689">
                <a:moveTo>
                  <a:pt x="1291234" y="0"/>
                </a:moveTo>
                <a:lnTo>
                  <a:pt x="1577581" y="164795"/>
                </a:lnTo>
                <a:lnTo>
                  <a:pt x="1412798" y="451142"/>
                </a:lnTo>
                <a:lnTo>
                  <a:pt x="1382407" y="338353"/>
                </a:lnTo>
                <a:lnTo>
                  <a:pt x="60782" y="694461"/>
                </a:lnTo>
                <a:lnTo>
                  <a:pt x="0" y="468884"/>
                </a:lnTo>
                <a:lnTo>
                  <a:pt x="1321625" y="112788"/>
                </a:lnTo>
                <a:lnTo>
                  <a:pt x="1291234" y="0"/>
                </a:lnTo>
                <a:close/>
              </a:path>
            </a:pathLst>
          </a:custGeom>
          <a:ln w="9524">
            <a:solidFill>
              <a:srgbClr val="984807"/>
            </a:solidFill>
          </a:ln>
        </p:spPr>
        <p:txBody>
          <a:bodyPr wrap="square" lIns="0" tIns="0" rIns="0" bIns="0" rtlCol="0">
            <a:spAutoFit/>
          </a:bodyPr>
          <a:lstStyle/>
          <a:p>
            <a:pPr defTabSz="457200"/>
            <a:endParaRPr dirty="0">
              <a:solidFill>
                <a:prstClr val="black"/>
              </a:solidFill>
            </a:endParaRPr>
          </a:p>
        </p:txBody>
      </p:sp>
      <p:sp>
        <p:nvSpPr>
          <p:cNvPr id="71" name="object 69"/>
          <p:cNvSpPr/>
          <p:nvPr/>
        </p:nvSpPr>
        <p:spPr>
          <a:xfrm>
            <a:off x="5347715" y="4465073"/>
            <a:ext cx="1882127" cy="778763"/>
          </a:xfrm>
          <a:prstGeom prst="rect">
            <a:avLst/>
          </a:prstGeom>
          <a:blipFill>
            <a:blip r:embed="rId43" cstate="print"/>
            <a:stretch>
              <a:fillRect/>
            </a:stretch>
          </a:blipFill>
        </p:spPr>
        <p:txBody>
          <a:bodyPr wrap="square" lIns="0" tIns="0" rIns="0" bIns="0" rtlCol="0">
            <a:spAutoFit/>
          </a:bodyPr>
          <a:lstStyle/>
          <a:p>
            <a:pPr defTabSz="457200"/>
            <a:endParaRPr dirty="0">
              <a:solidFill>
                <a:prstClr val="black"/>
              </a:solidFill>
            </a:endParaRPr>
          </a:p>
        </p:txBody>
      </p:sp>
      <p:sp>
        <p:nvSpPr>
          <p:cNvPr id="72" name="object 70"/>
          <p:cNvSpPr/>
          <p:nvPr/>
        </p:nvSpPr>
        <p:spPr>
          <a:xfrm>
            <a:off x="6900392" y="4710110"/>
            <a:ext cx="329450" cy="456209"/>
          </a:xfrm>
          <a:prstGeom prst="rect">
            <a:avLst/>
          </a:prstGeom>
          <a:blipFill>
            <a:blip r:embed="rId44" cstate="print"/>
            <a:stretch>
              <a:fillRect/>
            </a:stretch>
          </a:blipFill>
        </p:spPr>
        <p:txBody>
          <a:bodyPr wrap="square" lIns="0" tIns="0" rIns="0" bIns="0" rtlCol="0">
            <a:spAutoFit/>
          </a:bodyPr>
          <a:lstStyle/>
          <a:p>
            <a:pPr defTabSz="457200"/>
            <a:endParaRPr dirty="0">
              <a:solidFill>
                <a:prstClr val="black"/>
              </a:solidFill>
            </a:endParaRPr>
          </a:p>
        </p:txBody>
      </p:sp>
      <p:sp>
        <p:nvSpPr>
          <p:cNvPr id="73" name="object 71"/>
          <p:cNvSpPr/>
          <p:nvPr/>
        </p:nvSpPr>
        <p:spPr>
          <a:xfrm>
            <a:off x="5444909" y="4489410"/>
            <a:ext cx="1784934" cy="334594"/>
          </a:xfrm>
          <a:prstGeom prst="rect">
            <a:avLst/>
          </a:prstGeom>
          <a:blipFill>
            <a:blip r:embed="rId45" cstate="print"/>
            <a:stretch>
              <a:fillRect/>
            </a:stretch>
          </a:blipFill>
        </p:spPr>
        <p:txBody>
          <a:bodyPr wrap="square" lIns="0" tIns="0" rIns="0" bIns="0" rtlCol="0">
            <a:spAutoFit/>
          </a:bodyPr>
          <a:lstStyle/>
          <a:p>
            <a:pPr defTabSz="457200"/>
            <a:endParaRPr dirty="0">
              <a:solidFill>
                <a:prstClr val="black"/>
              </a:solidFill>
            </a:endParaRPr>
          </a:p>
        </p:txBody>
      </p:sp>
      <p:sp>
        <p:nvSpPr>
          <p:cNvPr id="74" name="object 72"/>
          <p:cNvSpPr/>
          <p:nvPr/>
        </p:nvSpPr>
        <p:spPr>
          <a:xfrm>
            <a:off x="5395201" y="4489283"/>
            <a:ext cx="1783448" cy="676973"/>
          </a:xfrm>
          <a:prstGeom prst="rect">
            <a:avLst/>
          </a:prstGeom>
          <a:blipFill>
            <a:blip r:embed="rId4" cstate="print"/>
            <a:stretch>
              <a:fillRect/>
            </a:stretch>
          </a:blipFill>
        </p:spPr>
        <p:txBody>
          <a:bodyPr wrap="square" lIns="0" tIns="0" rIns="0" bIns="0" rtlCol="0">
            <a:spAutoFit/>
          </a:bodyPr>
          <a:lstStyle/>
          <a:p>
            <a:pPr defTabSz="457200"/>
            <a:endParaRPr dirty="0">
              <a:solidFill>
                <a:prstClr val="black"/>
              </a:solidFill>
            </a:endParaRPr>
          </a:p>
        </p:txBody>
      </p:sp>
      <p:sp>
        <p:nvSpPr>
          <p:cNvPr id="75" name="object 73"/>
          <p:cNvSpPr/>
          <p:nvPr/>
        </p:nvSpPr>
        <p:spPr>
          <a:xfrm>
            <a:off x="5395192" y="4489283"/>
            <a:ext cx="1783714" cy="677545"/>
          </a:xfrm>
          <a:custGeom>
            <a:avLst/>
            <a:gdLst/>
            <a:ahLst/>
            <a:cxnLst/>
            <a:rect l="l" t="t" r="r" b="b"/>
            <a:pathLst>
              <a:path w="1783715" h="677545">
                <a:moveTo>
                  <a:pt x="1605140" y="220522"/>
                </a:moveTo>
                <a:lnTo>
                  <a:pt x="1783461" y="498652"/>
                </a:lnTo>
                <a:lnTo>
                  <a:pt x="1505331" y="676973"/>
                </a:lnTo>
                <a:lnTo>
                  <a:pt x="1530273" y="562863"/>
                </a:lnTo>
                <a:lnTo>
                  <a:pt x="0" y="228231"/>
                </a:lnTo>
                <a:lnTo>
                  <a:pt x="49911" y="0"/>
                </a:lnTo>
                <a:lnTo>
                  <a:pt x="1580184" y="334632"/>
                </a:lnTo>
                <a:lnTo>
                  <a:pt x="1605140" y="220522"/>
                </a:lnTo>
                <a:close/>
              </a:path>
            </a:pathLst>
          </a:custGeom>
          <a:ln w="9525">
            <a:solidFill>
              <a:srgbClr val="984807"/>
            </a:solidFill>
          </a:ln>
        </p:spPr>
        <p:txBody>
          <a:bodyPr wrap="square" lIns="0" tIns="0" rIns="0" bIns="0" rtlCol="0">
            <a:spAutoFit/>
          </a:bodyPr>
          <a:lstStyle/>
          <a:p>
            <a:pPr defTabSz="457200"/>
            <a:endParaRPr dirty="0">
              <a:solidFill>
                <a:prstClr val="black"/>
              </a:solidFill>
            </a:endParaRPr>
          </a:p>
        </p:txBody>
      </p:sp>
      <p:sp>
        <p:nvSpPr>
          <p:cNvPr id="76" name="object 74"/>
          <p:cNvSpPr/>
          <p:nvPr/>
        </p:nvSpPr>
        <p:spPr>
          <a:xfrm>
            <a:off x="4742688" y="2371100"/>
            <a:ext cx="1028697" cy="574544"/>
          </a:xfrm>
          <a:prstGeom prst="rect">
            <a:avLst/>
          </a:prstGeom>
          <a:blipFill>
            <a:blip r:embed="rId46" cstate="print"/>
            <a:stretch>
              <a:fillRect/>
            </a:stretch>
          </a:blipFill>
        </p:spPr>
        <p:txBody>
          <a:bodyPr wrap="square" lIns="0" tIns="0" rIns="0" bIns="0" rtlCol="0">
            <a:spAutoFit/>
          </a:bodyPr>
          <a:lstStyle/>
          <a:p>
            <a:pPr defTabSz="457200"/>
            <a:endParaRPr dirty="0">
              <a:solidFill>
                <a:prstClr val="black"/>
              </a:solidFill>
            </a:endParaRPr>
          </a:p>
        </p:txBody>
      </p:sp>
      <p:sp>
        <p:nvSpPr>
          <p:cNvPr id="77" name="object 75"/>
          <p:cNvSpPr/>
          <p:nvPr/>
        </p:nvSpPr>
        <p:spPr>
          <a:xfrm>
            <a:off x="5486514" y="2400349"/>
            <a:ext cx="284871" cy="467436"/>
          </a:xfrm>
          <a:prstGeom prst="rect">
            <a:avLst/>
          </a:prstGeom>
          <a:blipFill>
            <a:blip r:embed="rId47" cstate="print"/>
            <a:stretch>
              <a:fillRect/>
            </a:stretch>
          </a:blipFill>
        </p:spPr>
        <p:txBody>
          <a:bodyPr wrap="square" lIns="0" tIns="0" rIns="0" bIns="0" rtlCol="0">
            <a:spAutoFit/>
          </a:bodyPr>
          <a:lstStyle/>
          <a:p>
            <a:pPr defTabSz="457200"/>
            <a:endParaRPr dirty="0">
              <a:solidFill>
                <a:prstClr val="black"/>
              </a:solidFill>
            </a:endParaRPr>
          </a:p>
        </p:txBody>
      </p:sp>
      <p:sp>
        <p:nvSpPr>
          <p:cNvPr id="78" name="object 76"/>
          <p:cNvSpPr/>
          <p:nvPr/>
        </p:nvSpPr>
        <p:spPr>
          <a:xfrm>
            <a:off x="4788789" y="2400412"/>
            <a:ext cx="931125" cy="467232"/>
          </a:xfrm>
          <a:prstGeom prst="rect">
            <a:avLst/>
          </a:prstGeom>
          <a:blipFill>
            <a:blip r:embed="rId48" cstate="print"/>
            <a:stretch>
              <a:fillRect/>
            </a:stretch>
          </a:blipFill>
        </p:spPr>
        <p:txBody>
          <a:bodyPr wrap="square" lIns="0" tIns="0" rIns="0" bIns="0" rtlCol="0">
            <a:spAutoFit/>
          </a:bodyPr>
          <a:lstStyle/>
          <a:p>
            <a:pPr defTabSz="457200"/>
            <a:endParaRPr dirty="0">
              <a:solidFill>
                <a:prstClr val="black"/>
              </a:solidFill>
            </a:endParaRPr>
          </a:p>
        </p:txBody>
      </p:sp>
      <p:sp>
        <p:nvSpPr>
          <p:cNvPr id="79" name="object 77"/>
          <p:cNvSpPr/>
          <p:nvPr/>
        </p:nvSpPr>
        <p:spPr>
          <a:xfrm>
            <a:off x="4788791" y="2400415"/>
            <a:ext cx="931544" cy="467359"/>
          </a:xfrm>
          <a:custGeom>
            <a:avLst/>
            <a:gdLst/>
            <a:ahLst/>
            <a:cxnLst/>
            <a:rect l="l" t="t" r="r" b="b"/>
            <a:pathLst>
              <a:path w="931545" h="467360">
                <a:moveTo>
                  <a:pt x="697509" y="0"/>
                </a:moveTo>
                <a:lnTo>
                  <a:pt x="931125" y="233616"/>
                </a:lnTo>
                <a:lnTo>
                  <a:pt x="697509" y="467233"/>
                </a:lnTo>
                <a:lnTo>
                  <a:pt x="697509" y="350431"/>
                </a:lnTo>
                <a:lnTo>
                  <a:pt x="0" y="350431"/>
                </a:lnTo>
                <a:lnTo>
                  <a:pt x="0" y="116814"/>
                </a:lnTo>
                <a:lnTo>
                  <a:pt x="697509" y="116814"/>
                </a:lnTo>
                <a:lnTo>
                  <a:pt x="697509" y="0"/>
                </a:lnTo>
                <a:close/>
              </a:path>
            </a:pathLst>
          </a:custGeom>
          <a:ln w="9525">
            <a:solidFill>
              <a:srgbClr val="4A7EBB"/>
            </a:solidFill>
          </a:ln>
        </p:spPr>
        <p:txBody>
          <a:bodyPr wrap="square" lIns="0" tIns="0" rIns="0" bIns="0" rtlCol="0">
            <a:spAutoFit/>
          </a:bodyPr>
          <a:lstStyle/>
          <a:p>
            <a:pPr defTabSz="457200"/>
            <a:endParaRPr dirty="0">
              <a:solidFill>
                <a:prstClr val="black"/>
              </a:solidFill>
            </a:endParaRPr>
          </a:p>
        </p:txBody>
      </p:sp>
      <p:sp>
        <p:nvSpPr>
          <p:cNvPr id="80" name="object 78"/>
          <p:cNvSpPr/>
          <p:nvPr/>
        </p:nvSpPr>
        <p:spPr>
          <a:xfrm>
            <a:off x="3705110" y="2371799"/>
            <a:ext cx="914400" cy="535305"/>
          </a:xfrm>
          <a:custGeom>
            <a:avLst/>
            <a:gdLst/>
            <a:ahLst/>
            <a:cxnLst/>
            <a:rect l="l" t="t" r="r" b="b"/>
            <a:pathLst>
              <a:path w="914400" h="535305">
                <a:moveTo>
                  <a:pt x="0" y="0"/>
                </a:moveTo>
                <a:lnTo>
                  <a:pt x="914400" y="0"/>
                </a:lnTo>
                <a:lnTo>
                  <a:pt x="914400" y="535051"/>
                </a:lnTo>
                <a:lnTo>
                  <a:pt x="0" y="535051"/>
                </a:lnTo>
                <a:lnTo>
                  <a:pt x="0" y="0"/>
                </a:lnTo>
                <a:close/>
              </a:path>
            </a:pathLst>
          </a:custGeom>
          <a:solidFill>
            <a:srgbClr val="FFFD81"/>
          </a:solidFill>
        </p:spPr>
        <p:txBody>
          <a:bodyPr wrap="square" lIns="0" tIns="0" rIns="0" bIns="0" rtlCol="0">
            <a:spAutoFit/>
          </a:bodyPr>
          <a:lstStyle/>
          <a:p>
            <a:pPr defTabSz="457200"/>
            <a:endParaRPr dirty="0">
              <a:solidFill>
                <a:prstClr val="black"/>
              </a:solidFill>
            </a:endParaRPr>
          </a:p>
        </p:txBody>
      </p:sp>
      <p:sp>
        <p:nvSpPr>
          <p:cNvPr id="82" name="object 80"/>
          <p:cNvSpPr txBox="1"/>
          <p:nvPr/>
        </p:nvSpPr>
        <p:spPr>
          <a:xfrm>
            <a:off x="3628910" y="2390412"/>
            <a:ext cx="914400" cy="585470"/>
          </a:xfrm>
          <a:prstGeom prst="rect">
            <a:avLst/>
          </a:prstGeom>
        </p:spPr>
        <p:txBody>
          <a:bodyPr vert="horz" wrap="square" lIns="0" tIns="0" rIns="0" bIns="0" rtlCol="0">
            <a:spAutoFit/>
          </a:bodyPr>
          <a:lstStyle/>
          <a:p>
            <a:pPr marL="268605" marR="51435" indent="-61594" defTabSz="457200"/>
            <a:r>
              <a:rPr sz="1600" b="1" spc="-150" dirty="0">
                <a:solidFill>
                  <a:prstClr val="black"/>
                </a:solidFill>
                <a:latin typeface="Arial"/>
                <a:cs typeface="Arial"/>
              </a:rPr>
              <a:t>A</a:t>
            </a:r>
            <a:r>
              <a:rPr sz="1600" b="1" spc="-15" dirty="0">
                <a:solidFill>
                  <a:prstClr val="black"/>
                </a:solidFill>
                <a:latin typeface="Arial"/>
                <a:cs typeface="Arial"/>
              </a:rPr>
              <a:t>WIPS</a:t>
            </a:r>
            <a:r>
              <a:rPr sz="1600" b="1" spc="-10" dirty="0">
                <a:solidFill>
                  <a:prstClr val="black"/>
                </a:solidFill>
                <a:latin typeface="Arial"/>
                <a:cs typeface="Arial"/>
              </a:rPr>
              <a:t> NC</a:t>
            </a:r>
            <a:r>
              <a:rPr sz="1600" b="1" spc="-15" dirty="0">
                <a:solidFill>
                  <a:prstClr val="black"/>
                </a:solidFill>
                <a:latin typeface="Arial"/>
                <a:cs typeface="Arial"/>
              </a:rPr>
              <a:t>F</a:t>
            </a:r>
            <a:r>
              <a:rPr sz="1600" b="1" spc="-10" dirty="0">
                <a:solidFill>
                  <a:prstClr val="black"/>
                </a:solidFill>
                <a:latin typeface="Arial"/>
                <a:cs typeface="Arial"/>
              </a:rPr>
              <a:t>s</a:t>
            </a:r>
            <a:endParaRPr sz="1600" dirty="0">
              <a:solidFill>
                <a:prstClr val="black"/>
              </a:solidFill>
              <a:latin typeface="Arial"/>
              <a:cs typeface="Arial"/>
            </a:endParaRPr>
          </a:p>
        </p:txBody>
      </p:sp>
      <p:sp>
        <p:nvSpPr>
          <p:cNvPr id="83" name="object 81"/>
          <p:cNvSpPr/>
          <p:nvPr/>
        </p:nvSpPr>
        <p:spPr>
          <a:xfrm>
            <a:off x="3628910" y="2440379"/>
            <a:ext cx="914400" cy="535305"/>
          </a:xfrm>
          <a:custGeom>
            <a:avLst/>
            <a:gdLst/>
            <a:ahLst/>
            <a:cxnLst/>
            <a:rect l="l" t="t" r="r" b="b"/>
            <a:pathLst>
              <a:path w="914400" h="535305">
                <a:moveTo>
                  <a:pt x="0" y="0"/>
                </a:moveTo>
                <a:lnTo>
                  <a:pt x="914400" y="0"/>
                </a:lnTo>
                <a:lnTo>
                  <a:pt x="914400" y="535051"/>
                </a:lnTo>
                <a:lnTo>
                  <a:pt x="0" y="535051"/>
                </a:lnTo>
                <a:lnTo>
                  <a:pt x="0" y="0"/>
                </a:lnTo>
                <a:close/>
              </a:path>
            </a:pathLst>
          </a:custGeom>
          <a:solidFill>
            <a:srgbClr val="FFFD81"/>
          </a:solidFill>
        </p:spPr>
        <p:txBody>
          <a:bodyPr wrap="square" lIns="0" tIns="0" rIns="0" bIns="0" rtlCol="0">
            <a:spAutoFit/>
          </a:bodyPr>
          <a:lstStyle/>
          <a:p>
            <a:pPr defTabSz="457200"/>
            <a:endParaRPr dirty="0">
              <a:solidFill>
                <a:prstClr val="black"/>
              </a:solidFill>
            </a:endParaRPr>
          </a:p>
        </p:txBody>
      </p:sp>
      <p:sp>
        <p:nvSpPr>
          <p:cNvPr id="84" name="object 82"/>
          <p:cNvSpPr/>
          <p:nvPr/>
        </p:nvSpPr>
        <p:spPr>
          <a:xfrm>
            <a:off x="3628910" y="2440379"/>
            <a:ext cx="914400" cy="535305"/>
          </a:xfrm>
          <a:custGeom>
            <a:avLst/>
            <a:gdLst/>
            <a:ahLst/>
            <a:cxnLst/>
            <a:rect l="l" t="t" r="r" b="b"/>
            <a:pathLst>
              <a:path w="914400" h="535305">
                <a:moveTo>
                  <a:pt x="0" y="0"/>
                </a:moveTo>
                <a:lnTo>
                  <a:pt x="914400" y="0"/>
                </a:lnTo>
                <a:lnTo>
                  <a:pt x="914400" y="535051"/>
                </a:lnTo>
                <a:lnTo>
                  <a:pt x="0" y="535051"/>
                </a:lnTo>
                <a:lnTo>
                  <a:pt x="0" y="0"/>
                </a:lnTo>
                <a:close/>
              </a:path>
            </a:pathLst>
          </a:custGeom>
          <a:ln w="19050">
            <a:solidFill>
              <a:srgbClr val="FFFFFF"/>
            </a:solidFill>
          </a:ln>
        </p:spPr>
        <p:txBody>
          <a:bodyPr wrap="square" lIns="0" tIns="0" rIns="0" bIns="0" rtlCol="0">
            <a:spAutoFit/>
          </a:bodyPr>
          <a:lstStyle/>
          <a:p>
            <a:pPr defTabSz="457200"/>
            <a:endParaRPr dirty="0">
              <a:solidFill>
                <a:prstClr val="black"/>
              </a:solidFill>
            </a:endParaRPr>
          </a:p>
        </p:txBody>
      </p:sp>
      <p:sp>
        <p:nvSpPr>
          <p:cNvPr id="85" name="object 83"/>
          <p:cNvSpPr txBox="1"/>
          <p:nvPr/>
        </p:nvSpPr>
        <p:spPr>
          <a:xfrm>
            <a:off x="3787530" y="2488964"/>
            <a:ext cx="595630" cy="438150"/>
          </a:xfrm>
          <a:prstGeom prst="rect">
            <a:avLst/>
          </a:prstGeom>
        </p:spPr>
        <p:txBody>
          <a:bodyPr vert="horz" wrap="square" lIns="0" tIns="0" rIns="0" bIns="0" rtlCol="0">
            <a:spAutoFit/>
          </a:bodyPr>
          <a:lstStyle/>
          <a:p>
            <a:pPr marL="66040" marR="6350" indent="-53975" defTabSz="457200"/>
            <a:r>
              <a:rPr sz="1400" b="1" spc="-114" dirty="0">
                <a:solidFill>
                  <a:prstClr val="black"/>
                </a:solidFill>
                <a:latin typeface="Arial"/>
                <a:cs typeface="Arial"/>
              </a:rPr>
              <a:t>A</a:t>
            </a:r>
            <a:r>
              <a:rPr sz="1400" b="1" spc="-10" dirty="0">
                <a:solidFill>
                  <a:prstClr val="black"/>
                </a:solidFill>
                <a:latin typeface="Arial"/>
                <a:cs typeface="Arial"/>
              </a:rPr>
              <a:t>W</a:t>
            </a:r>
            <a:r>
              <a:rPr sz="1400" b="1" spc="5" dirty="0">
                <a:solidFill>
                  <a:prstClr val="black"/>
                </a:solidFill>
                <a:latin typeface="Arial"/>
                <a:cs typeface="Arial"/>
              </a:rPr>
              <a:t>I</a:t>
            </a:r>
            <a:r>
              <a:rPr sz="1400" b="1" dirty="0">
                <a:solidFill>
                  <a:prstClr val="black"/>
                </a:solidFill>
                <a:latin typeface="Arial"/>
                <a:cs typeface="Arial"/>
              </a:rPr>
              <a:t>PS </a:t>
            </a:r>
            <a:r>
              <a:rPr sz="1400" b="1" spc="-10" dirty="0">
                <a:solidFill>
                  <a:prstClr val="black"/>
                </a:solidFill>
                <a:latin typeface="Arial"/>
                <a:cs typeface="Arial"/>
              </a:rPr>
              <a:t>NCFs</a:t>
            </a:r>
            <a:endParaRPr sz="1400" dirty="0">
              <a:solidFill>
                <a:prstClr val="black"/>
              </a:solidFill>
              <a:latin typeface="Arial"/>
              <a:cs typeface="Arial"/>
            </a:endParaRPr>
          </a:p>
        </p:txBody>
      </p:sp>
      <p:sp>
        <p:nvSpPr>
          <p:cNvPr id="86" name="object 84"/>
          <p:cNvSpPr txBox="1"/>
          <p:nvPr/>
        </p:nvSpPr>
        <p:spPr>
          <a:xfrm>
            <a:off x="3215875" y="1883417"/>
            <a:ext cx="1884045" cy="436017"/>
          </a:xfrm>
          <a:prstGeom prst="rect">
            <a:avLst/>
          </a:prstGeom>
        </p:spPr>
        <p:txBody>
          <a:bodyPr vert="horz" wrap="square" lIns="0" tIns="0" rIns="0" bIns="0" rtlCol="0">
            <a:spAutoFit/>
          </a:bodyPr>
          <a:lstStyle/>
          <a:p>
            <a:pPr marL="190500" marR="6350" indent="-178435" defTabSz="457200">
              <a:lnSpc>
                <a:spcPts val="1680"/>
              </a:lnSpc>
            </a:pPr>
            <a:r>
              <a:rPr sz="1450" i="1" spc="-40" dirty="0">
                <a:solidFill>
                  <a:prstClr val="black"/>
                </a:solidFill>
                <a:latin typeface="Arial Rounded MT Bold"/>
                <a:cs typeface="Arial Rounded MT Bold"/>
              </a:rPr>
              <a:t>S</a:t>
            </a:r>
            <a:r>
              <a:rPr sz="1450" i="1" spc="-30" dirty="0">
                <a:solidFill>
                  <a:prstClr val="black"/>
                </a:solidFill>
                <a:latin typeface="Arial Rounded MT Bold"/>
                <a:cs typeface="Arial Rounded MT Bold"/>
              </a:rPr>
              <a:t>ec</a:t>
            </a:r>
            <a:r>
              <a:rPr sz="1450" i="1" spc="-35" dirty="0">
                <a:solidFill>
                  <a:prstClr val="black"/>
                </a:solidFill>
                <a:latin typeface="Arial Rounded MT Bold"/>
                <a:cs typeface="Arial Rounded MT Bold"/>
              </a:rPr>
              <a:t>tor</a:t>
            </a:r>
            <a:r>
              <a:rPr sz="1450" i="1" spc="-20" dirty="0">
                <a:solidFill>
                  <a:prstClr val="black"/>
                </a:solidFill>
                <a:latin typeface="Arial Rounded MT Bold"/>
                <a:cs typeface="Arial Rounded MT Bold"/>
              </a:rPr>
              <a:t>i</a:t>
            </a:r>
            <a:r>
              <a:rPr sz="1450" i="1" spc="-60" dirty="0">
                <a:solidFill>
                  <a:prstClr val="black"/>
                </a:solidFill>
                <a:latin typeface="Arial Rounded MT Bold"/>
                <a:cs typeface="Arial Rounded MT Bold"/>
              </a:rPr>
              <a:t>z</a:t>
            </a:r>
            <a:r>
              <a:rPr sz="1450" i="1" spc="-30" dirty="0">
                <a:solidFill>
                  <a:prstClr val="black"/>
                </a:solidFill>
                <a:latin typeface="Arial Rounded MT Bold"/>
                <a:cs typeface="Arial Rounded MT Bold"/>
              </a:rPr>
              <a:t>e</a:t>
            </a:r>
            <a:r>
              <a:rPr sz="1450" i="1" spc="-40" dirty="0">
                <a:solidFill>
                  <a:prstClr val="black"/>
                </a:solidFill>
                <a:latin typeface="Arial Rounded MT Bold"/>
                <a:cs typeface="Arial Rounded MT Bold"/>
              </a:rPr>
              <a:t>d</a:t>
            </a:r>
            <a:r>
              <a:rPr sz="1450" i="1" spc="-30" dirty="0">
                <a:solidFill>
                  <a:prstClr val="black"/>
                </a:solidFill>
                <a:latin typeface="Arial Rounded MT Bold"/>
                <a:cs typeface="Arial Rounded MT Bold"/>
              </a:rPr>
              <a:t> </a:t>
            </a:r>
            <a:r>
              <a:rPr sz="1450" i="1" spc="-40" dirty="0">
                <a:solidFill>
                  <a:prstClr val="black"/>
                </a:solidFill>
                <a:latin typeface="Arial Rounded MT Bold"/>
                <a:cs typeface="Arial Rounded MT Bold"/>
              </a:rPr>
              <a:t>C</a:t>
            </a:r>
            <a:r>
              <a:rPr sz="1450" i="1" spc="-35" dirty="0">
                <a:solidFill>
                  <a:prstClr val="black"/>
                </a:solidFill>
                <a:latin typeface="Arial Rounded MT Bold"/>
                <a:cs typeface="Arial Rounded MT Bold"/>
              </a:rPr>
              <a:t>loud</a:t>
            </a:r>
            <a:r>
              <a:rPr sz="1450" i="1" spc="-30" dirty="0">
                <a:solidFill>
                  <a:prstClr val="black"/>
                </a:solidFill>
                <a:latin typeface="Arial Rounded MT Bold"/>
                <a:cs typeface="Arial Rounded MT Bold"/>
              </a:rPr>
              <a:t> a</a:t>
            </a:r>
            <a:r>
              <a:rPr sz="1450" i="1" spc="-40" dirty="0">
                <a:solidFill>
                  <a:prstClr val="black"/>
                </a:solidFill>
                <a:latin typeface="Arial Rounded MT Bold"/>
                <a:cs typeface="Arial Rounded MT Bold"/>
              </a:rPr>
              <a:t>nd</a:t>
            </a:r>
            <a:r>
              <a:rPr sz="1450" i="1" spc="-15" dirty="0">
                <a:solidFill>
                  <a:prstClr val="black"/>
                </a:solidFill>
                <a:latin typeface="Arial Rounded MT Bold"/>
                <a:cs typeface="Arial Rounded MT Bold"/>
              </a:rPr>
              <a:t> </a:t>
            </a:r>
            <a:r>
              <a:rPr sz="1450" i="1" spc="-60" dirty="0">
                <a:solidFill>
                  <a:prstClr val="black"/>
                </a:solidFill>
                <a:latin typeface="Arial Rounded MT Bold"/>
                <a:cs typeface="Arial Rounded MT Bold"/>
              </a:rPr>
              <a:t>M</a:t>
            </a:r>
            <a:r>
              <a:rPr sz="1450" i="1" spc="-30" dirty="0">
                <a:solidFill>
                  <a:prstClr val="black"/>
                </a:solidFill>
                <a:latin typeface="Arial Rounded MT Bold"/>
                <a:cs typeface="Arial Rounded MT Bold"/>
              </a:rPr>
              <a:t>oi</a:t>
            </a:r>
            <a:r>
              <a:rPr sz="1450" i="1" spc="-40" dirty="0">
                <a:solidFill>
                  <a:prstClr val="black"/>
                </a:solidFill>
                <a:latin typeface="Arial Rounded MT Bold"/>
                <a:cs typeface="Arial Rounded MT Bold"/>
              </a:rPr>
              <a:t>st</a:t>
            </a:r>
            <a:r>
              <a:rPr sz="1450" i="1" spc="-35" dirty="0">
                <a:solidFill>
                  <a:prstClr val="black"/>
                </a:solidFill>
                <a:latin typeface="Arial Rounded MT Bold"/>
                <a:cs typeface="Arial Rounded MT Bold"/>
              </a:rPr>
              <a:t>u</a:t>
            </a:r>
            <a:r>
              <a:rPr sz="1450" i="1" spc="-70" dirty="0">
                <a:solidFill>
                  <a:prstClr val="black"/>
                </a:solidFill>
                <a:latin typeface="Arial Rounded MT Bold"/>
                <a:cs typeface="Arial Rounded MT Bold"/>
              </a:rPr>
              <a:t>r</a:t>
            </a:r>
            <a:r>
              <a:rPr sz="1450" i="1" spc="-35" dirty="0">
                <a:solidFill>
                  <a:prstClr val="black"/>
                </a:solidFill>
                <a:latin typeface="Arial Rounded MT Bold"/>
                <a:cs typeface="Arial Rounded MT Bold"/>
              </a:rPr>
              <a:t>e</a:t>
            </a:r>
            <a:r>
              <a:rPr sz="1450" i="1" spc="-10" dirty="0">
                <a:solidFill>
                  <a:prstClr val="black"/>
                </a:solidFill>
                <a:latin typeface="Arial Rounded MT Bold"/>
                <a:cs typeface="Arial Rounded MT Bold"/>
              </a:rPr>
              <a:t> </a:t>
            </a:r>
            <a:r>
              <a:rPr sz="1450" i="1" spc="-20" dirty="0">
                <a:solidFill>
                  <a:prstClr val="black"/>
                </a:solidFill>
                <a:latin typeface="Arial Rounded MT Bold"/>
                <a:cs typeface="Arial Rounded MT Bold"/>
              </a:rPr>
              <a:t>I</a:t>
            </a:r>
            <a:r>
              <a:rPr sz="1450" i="1" spc="-50" dirty="0">
                <a:solidFill>
                  <a:prstClr val="black"/>
                </a:solidFill>
                <a:latin typeface="Arial Rounded MT Bold"/>
                <a:cs typeface="Arial Rounded MT Bold"/>
              </a:rPr>
              <a:t>m</a:t>
            </a:r>
            <a:r>
              <a:rPr sz="1450" i="1" spc="-55" dirty="0">
                <a:solidFill>
                  <a:prstClr val="black"/>
                </a:solidFill>
                <a:latin typeface="Arial Rounded MT Bold"/>
                <a:cs typeface="Arial Rounded MT Bold"/>
              </a:rPr>
              <a:t>a</a:t>
            </a:r>
            <a:r>
              <a:rPr sz="1450" i="1" spc="-80" dirty="0">
                <a:solidFill>
                  <a:prstClr val="black"/>
                </a:solidFill>
                <a:latin typeface="Arial Rounded MT Bold"/>
                <a:cs typeface="Arial Rounded MT Bold"/>
              </a:rPr>
              <a:t>g</a:t>
            </a:r>
            <a:r>
              <a:rPr sz="1450" i="1" spc="-30" dirty="0">
                <a:solidFill>
                  <a:prstClr val="black"/>
                </a:solidFill>
                <a:latin typeface="Arial Rounded MT Bold"/>
                <a:cs typeface="Arial Rounded MT Bold"/>
              </a:rPr>
              <a:t>e</a:t>
            </a:r>
            <a:r>
              <a:rPr sz="1450" i="1" spc="-35" dirty="0">
                <a:solidFill>
                  <a:prstClr val="black"/>
                </a:solidFill>
                <a:latin typeface="Arial Rounded MT Bold"/>
                <a:cs typeface="Arial Rounded MT Bold"/>
              </a:rPr>
              <a:t>ry</a:t>
            </a:r>
            <a:endParaRPr sz="1450" dirty="0">
              <a:solidFill>
                <a:prstClr val="black"/>
              </a:solidFill>
              <a:latin typeface="Arial Rounded MT Bold"/>
              <a:cs typeface="Arial Rounded MT Bold"/>
            </a:endParaRPr>
          </a:p>
        </p:txBody>
      </p:sp>
      <p:sp>
        <p:nvSpPr>
          <p:cNvPr id="87" name="object 85"/>
          <p:cNvSpPr/>
          <p:nvPr/>
        </p:nvSpPr>
        <p:spPr>
          <a:xfrm>
            <a:off x="4276344" y="2858781"/>
            <a:ext cx="888488" cy="1557527"/>
          </a:xfrm>
          <a:prstGeom prst="rect">
            <a:avLst/>
          </a:prstGeom>
          <a:blipFill>
            <a:blip r:embed="rId49" cstate="print"/>
            <a:stretch>
              <a:fillRect/>
            </a:stretch>
          </a:blipFill>
        </p:spPr>
        <p:txBody>
          <a:bodyPr wrap="square" lIns="0" tIns="0" rIns="0" bIns="0" rtlCol="0">
            <a:spAutoFit/>
          </a:bodyPr>
          <a:lstStyle/>
          <a:p>
            <a:pPr defTabSz="457200"/>
            <a:endParaRPr dirty="0">
              <a:solidFill>
                <a:prstClr val="black"/>
              </a:solidFill>
            </a:endParaRPr>
          </a:p>
        </p:txBody>
      </p:sp>
      <p:sp>
        <p:nvSpPr>
          <p:cNvPr id="88" name="object 86"/>
          <p:cNvSpPr/>
          <p:nvPr/>
        </p:nvSpPr>
        <p:spPr>
          <a:xfrm>
            <a:off x="4326572" y="2882606"/>
            <a:ext cx="838260" cy="1460563"/>
          </a:xfrm>
          <a:prstGeom prst="rect">
            <a:avLst/>
          </a:prstGeom>
          <a:blipFill>
            <a:blip r:embed="rId50" cstate="print"/>
            <a:stretch>
              <a:fillRect/>
            </a:stretch>
          </a:blipFill>
        </p:spPr>
        <p:txBody>
          <a:bodyPr wrap="square" lIns="0" tIns="0" rIns="0" bIns="0" rtlCol="0">
            <a:spAutoFit/>
          </a:bodyPr>
          <a:lstStyle/>
          <a:p>
            <a:pPr defTabSz="457200"/>
            <a:endParaRPr dirty="0">
              <a:solidFill>
                <a:prstClr val="black"/>
              </a:solidFill>
            </a:endParaRPr>
          </a:p>
        </p:txBody>
      </p:sp>
      <p:sp>
        <p:nvSpPr>
          <p:cNvPr id="90" name="object 88"/>
          <p:cNvSpPr/>
          <p:nvPr/>
        </p:nvSpPr>
        <p:spPr>
          <a:xfrm>
            <a:off x="4326355" y="2882668"/>
            <a:ext cx="788670" cy="1460500"/>
          </a:xfrm>
          <a:custGeom>
            <a:avLst/>
            <a:gdLst/>
            <a:ahLst/>
            <a:cxnLst/>
            <a:rect l="l" t="t" r="r" b="b"/>
            <a:pathLst>
              <a:path w="788670" h="1460500">
                <a:moveTo>
                  <a:pt x="0" y="301878"/>
                </a:moveTo>
                <a:lnTo>
                  <a:pt x="134239" y="0"/>
                </a:lnTo>
                <a:lnTo>
                  <a:pt x="436130" y="134238"/>
                </a:lnTo>
                <a:lnTo>
                  <a:pt x="327101" y="176148"/>
                </a:lnTo>
                <a:lnTo>
                  <a:pt x="788416" y="1376349"/>
                </a:lnTo>
                <a:lnTo>
                  <a:pt x="570357" y="1460157"/>
                </a:lnTo>
                <a:lnTo>
                  <a:pt x="109029" y="259968"/>
                </a:lnTo>
                <a:lnTo>
                  <a:pt x="0" y="301878"/>
                </a:lnTo>
                <a:close/>
              </a:path>
            </a:pathLst>
          </a:custGeom>
          <a:ln w="9525">
            <a:solidFill>
              <a:srgbClr val="984807"/>
            </a:solidFill>
          </a:ln>
        </p:spPr>
        <p:txBody>
          <a:bodyPr wrap="square" lIns="0" tIns="0" rIns="0" bIns="0" rtlCol="0">
            <a:spAutoFit/>
          </a:bodyPr>
          <a:lstStyle/>
          <a:p>
            <a:pPr defTabSz="457200"/>
            <a:endParaRPr dirty="0">
              <a:solidFill>
                <a:prstClr val="black"/>
              </a:solidFill>
            </a:endParaRPr>
          </a:p>
        </p:txBody>
      </p:sp>
      <p:sp>
        <p:nvSpPr>
          <p:cNvPr id="91" name="object 89"/>
          <p:cNvSpPr/>
          <p:nvPr/>
        </p:nvSpPr>
        <p:spPr>
          <a:xfrm>
            <a:off x="4528730" y="4215058"/>
            <a:ext cx="914400" cy="545465"/>
          </a:xfrm>
          <a:custGeom>
            <a:avLst/>
            <a:gdLst/>
            <a:ahLst/>
            <a:cxnLst/>
            <a:rect l="l" t="t" r="r" b="b"/>
            <a:pathLst>
              <a:path w="914400" h="545464">
                <a:moveTo>
                  <a:pt x="0" y="0"/>
                </a:moveTo>
                <a:lnTo>
                  <a:pt x="914400" y="0"/>
                </a:lnTo>
                <a:lnTo>
                  <a:pt x="914400" y="545172"/>
                </a:lnTo>
                <a:lnTo>
                  <a:pt x="0" y="545172"/>
                </a:lnTo>
                <a:lnTo>
                  <a:pt x="0" y="0"/>
                </a:lnTo>
                <a:close/>
              </a:path>
            </a:pathLst>
          </a:custGeom>
          <a:solidFill>
            <a:srgbClr val="FFFD81"/>
          </a:solidFill>
        </p:spPr>
        <p:txBody>
          <a:bodyPr wrap="square" lIns="0" tIns="0" rIns="0" bIns="0" rtlCol="0">
            <a:spAutoFit/>
          </a:bodyPr>
          <a:lstStyle/>
          <a:p>
            <a:pPr defTabSz="457200"/>
            <a:endParaRPr dirty="0">
              <a:solidFill>
                <a:prstClr val="black"/>
              </a:solidFill>
            </a:endParaRPr>
          </a:p>
        </p:txBody>
      </p:sp>
      <p:sp>
        <p:nvSpPr>
          <p:cNvPr id="92" name="object 90"/>
          <p:cNvSpPr/>
          <p:nvPr/>
        </p:nvSpPr>
        <p:spPr>
          <a:xfrm>
            <a:off x="4528730" y="4215058"/>
            <a:ext cx="914400" cy="545465"/>
          </a:xfrm>
          <a:custGeom>
            <a:avLst/>
            <a:gdLst/>
            <a:ahLst/>
            <a:cxnLst/>
            <a:rect l="l" t="t" r="r" b="b"/>
            <a:pathLst>
              <a:path w="914400" h="545464">
                <a:moveTo>
                  <a:pt x="0" y="0"/>
                </a:moveTo>
                <a:lnTo>
                  <a:pt x="914400" y="0"/>
                </a:lnTo>
                <a:lnTo>
                  <a:pt x="914400" y="545172"/>
                </a:lnTo>
                <a:lnTo>
                  <a:pt x="0" y="545172"/>
                </a:lnTo>
                <a:lnTo>
                  <a:pt x="0" y="0"/>
                </a:lnTo>
                <a:close/>
              </a:path>
            </a:pathLst>
          </a:custGeom>
          <a:ln w="19050">
            <a:solidFill>
              <a:srgbClr val="FFFFFF"/>
            </a:solidFill>
          </a:ln>
        </p:spPr>
        <p:txBody>
          <a:bodyPr wrap="square" lIns="0" tIns="0" rIns="0" bIns="0" rtlCol="0">
            <a:spAutoFit/>
          </a:bodyPr>
          <a:lstStyle/>
          <a:p>
            <a:pPr defTabSz="457200"/>
            <a:endParaRPr dirty="0">
              <a:solidFill>
                <a:prstClr val="black"/>
              </a:solidFill>
            </a:endParaRPr>
          </a:p>
        </p:txBody>
      </p:sp>
      <p:sp>
        <p:nvSpPr>
          <p:cNvPr id="93" name="object 91"/>
          <p:cNvSpPr txBox="1"/>
          <p:nvPr/>
        </p:nvSpPr>
        <p:spPr>
          <a:xfrm>
            <a:off x="4787969" y="4375374"/>
            <a:ext cx="400685" cy="224790"/>
          </a:xfrm>
          <a:prstGeom prst="rect">
            <a:avLst/>
          </a:prstGeom>
        </p:spPr>
        <p:txBody>
          <a:bodyPr vert="horz" wrap="square" lIns="0" tIns="0" rIns="0" bIns="0" rtlCol="0">
            <a:spAutoFit/>
          </a:bodyPr>
          <a:lstStyle/>
          <a:p>
            <a:pPr marL="12700" defTabSz="457200"/>
            <a:r>
              <a:rPr sz="1400" b="1" dirty="0">
                <a:solidFill>
                  <a:prstClr val="black"/>
                </a:solidFill>
                <a:latin typeface="Arial"/>
                <a:cs typeface="Arial"/>
              </a:rPr>
              <a:t>P</a:t>
            </a:r>
            <a:r>
              <a:rPr sz="1400" b="1" spc="-10" dirty="0">
                <a:solidFill>
                  <a:prstClr val="black"/>
                </a:solidFill>
                <a:latin typeface="Arial"/>
                <a:cs typeface="Arial"/>
              </a:rPr>
              <a:t>DA</a:t>
            </a:r>
            <a:endParaRPr sz="1400" dirty="0">
              <a:solidFill>
                <a:prstClr val="black"/>
              </a:solidFill>
              <a:latin typeface="Arial"/>
              <a:cs typeface="Arial"/>
            </a:endParaRPr>
          </a:p>
        </p:txBody>
      </p:sp>
      <p:sp>
        <p:nvSpPr>
          <p:cNvPr id="94" name="object 92"/>
          <p:cNvSpPr/>
          <p:nvPr/>
        </p:nvSpPr>
        <p:spPr>
          <a:xfrm>
            <a:off x="3256191" y="4215064"/>
            <a:ext cx="914400" cy="545465"/>
          </a:xfrm>
          <a:custGeom>
            <a:avLst/>
            <a:gdLst/>
            <a:ahLst/>
            <a:cxnLst/>
            <a:rect l="l" t="t" r="r" b="b"/>
            <a:pathLst>
              <a:path w="914400" h="545464">
                <a:moveTo>
                  <a:pt x="0" y="0"/>
                </a:moveTo>
                <a:lnTo>
                  <a:pt x="914400" y="0"/>
                </a:lnTo>
                <a:lnTo>
                  <a:pt x="914400" y="545172"/>
                </a:lnTo>
                <a:lnTo>
                  <a:pt x="0" y="545172"/>
                </a:lnTo>
                <a:lnTo>
                  <a:pt x="0" y="0"/>
                </a:lnTo>
                <a:close/>
              </a:path>
            </a:pathLst>
          </a:custGeom>
          <a:solidFill>
            <a:srgbClr val="008000"/>
          </a:solidFill>
        </p:spPr>
        <p:txBody>
          <a:bodyPr wrap="square" lIns="0" tIns="0" rIns="0" bIns="0" rtlCol="0">
            <a:spAutoFit/>
          </a:bodyPr>
          <a:lstStyle/>
          <a:p>
            <a:pPr defTabSz="457200"/>
            <a:endParaRPr dirty="0">
              <a:solidFill>
                <a:prstClr val="black"/>
              </a:solidFill>
            </a:endParaRPr>
          </a:p>
        </p:txBody>
      </p:sp>
      <p:sp>
        <p:nvSpPr>
          <p:cNvPr id="95" name="object 93"/>
          <p:cNvSpPr/>
          <p:nvPr/>
        </p:nvSpPr>
        <p:spPr>
          <a:xfrm>
            <a:off x="3256191" y="4215064"/>
            <a:ext cx="914400" cy="545465"/>
          </a:xfrm>
          <a:custGeom>
            <a:avLst/>
            <a:gdLst/>
            <a:ahLst/>
            <a:cxnLst/>
            <a:rect l="l" t="t" r="r" b="b"/>
            <a:pathLst>
              <a:path w="914400" h="545464">
                <a:moveTo>
                  <a:pt x="0" y="0"/>
                </a:moveTo>
                <a:lnTo>
                  <a:pt x="914400" y="0"/>
                </a:lnTo>
                <a:lnTo>
                  <a:pt x="914400" y="545172"/>
                </a:lnTo>
                <a:lnTo>
                  <a:pt x="0" y="545172"/>
                </a:lnTo>
                <a:lnTo>
                  <a:pt x="0" y="0"/>
                </a:lnTo>
                <a:close/>
              </a:path>
            </a:pathLst>
          </a:custGeom>
          <a:ln w="19050">
            <a:solidFill>
              <a:srgbClr val="FFFFFF"/>
            </a:solidFill>
          </a:ln>
        </p:spPr>
        <p:txBody>
          <a:bodyPr wrap="square" lIns="0" tIns="0" rIns="0" bIns="0" rtlCol="0">
            <a:spAutoFit/>
          </a:bodyPr>
          <a:lstStyle/>
          <a:p>
            <a:pPr defTabSz="457200"/>
            <a:endParaRPr dirty="0">
              <a:solidFill>
                <a:prstClr val="black"/>
              </a:solidFill>
            </a:endParaRPr>
          </a:p>
        </p:txBody>
      </p:sp>
      <p:sp>
        <p:nvSpPr>
          <p:cNvPr id="96" name="object 94"/>
          <p:cNvSpPr txBox="1"/>
          <p:nvPr/>
        </p:nvSpPr>
        <p:spPr>
          <a:xfrm>
            <a:off x="3349280" y="4268694"/>
            <a:ext cx="728980" cy="438150"/>
          </a:xfrm>
          <a:prstGeom prst="rect">
            <a:avLst/>
          </a:prstGeom>
        </p:spPr>
        <p:txBody>
          <a:bodyPr vert="horz" wrap="square" lIns="0" tIns="0" rIns="0" bIns="0" rtlCol="0">
            <a:spAutoFit/>
          </a:bodyPr>
          <a:lstStyle/>
          <a:p>
            <a:pPr marL="234950" marR="6350" indent="-222885" defTabSz="457200"/>
            <a:r>
              <a:rPr sz="1400" b="1" dirty="0">
                <a:solidFill>
                  <a:prstClr val="black"/>
                </a:solidFill>
                <a:latin typeface="Arial"/>
                <a:cs typeface="Arial"/>
              </a:rPr>
              <a:t>GOES-R GS</a:t>
            </a:r>
            <a:endParaRPr sz="1400" dirty="0">
              <a:solidFill>
                <a:prstClr val="black"/>
              </a:solidFill>
              <a:latin typeface="Arial"/>
              <a:cs typeface="Arial"/>
            </a:endParaRPr>
          </a:p>
        </p:txBody>
      </p:sp>
      <p:sp>
        <p:nvSpPr>
          <p:cNvPr id="97" name="object 95"/>
          <p:cNvSpPr txBox="1"/>
          <p:nvPr/>
        </p:nvSpPr>
        <p:spPr>
          <a:xfrm>
            <a:off x="4086917" y="4740612"/>
            <a:ext cx="588645" cy="254635"/>
          </a:xfrm>
          <a:prstGeom prst="rect">
            <a:avLst/>
          </a:prstGeom>
        </p:spPr>
        <p:txBody>
          <a:bodyPr vert="horz" wrap="square" lIns="0" tIns="0" rIns="0" bIns="0" rtlCol="0">
            <a:spAutoFit/>
          </a:bodyPr>
          <a:lstStyle/>
          <a:p>
            <a:pPr marL="12700" defTabSz="457200"/>
            <a:r>
              <a:rPr sz="1600" b="1" spc="-15" dirty="0">
                <a:solidFill>
                  <a:srgbClr val="FFFFFF"/>
                </a:solidFill>
                <a:latin typeface="Arial"/>
                <a:cs typeface="Arial"/>
              </a:rPr>
              <a:t>NS</a:t>
            </a:r>
            <a:r>
              <a:rPr sz="1600" b="1" spc="-25" dirty="0">
                <a:solidFill>
                  <a:srgbClr val="FFFFFF"/>
                </a:solidFill>
                <a:latin typeface="Arial"/>
                <a:cs typeface="Arial"/>
              </a:rPr>
              <a:t>O</a:t>
            </a:r>
            <a:r>
              <a:rPr sz="1600" b="1" spc="-10" dirty="0">
                <a:solidFill>
                  <a:srgbClr val="FFFFFF"/>
                </a:solidFill>
                <a:latin typeface="Arial"/>
                <a:cs typeface="Arial"/>
              </a:rPr>
              <a:t>F</a:t>
            </a:r>
            <a:endParaRPr sz="1600" dirty="0">
              <a:solidFill>
                <a:prstClr val="black"/>
              </a:solidFill>
              <a:latin typeface="Arial"/>
              <a:cs typeface="Arial"/>
            </a:endParaRPr>
          </a:p>
        </p:txBody>
      </p:sp>
      <p:sp>
        <p:nvSpPr>
          <p:cNvPr id="98" name="object 96"/>
          <p:cNvSpPr/>
          <p:nvPr/>
        </p:nvSpPr>
        <p:spPr>
          <a:xfrm>
            <a:off x="3107435" y="4102362"/>
            <a:ext cx="2522207" cy="1007353"/>
          </a:xfrm>
          <a:prstGeom prst="rect">
            <a:avLst/>
          </a:prstGeom>
          <a:blipFill>
            <a:blip r:embed="rId51" cstate="print"/>
            <a:stretch>
              <a:fillRect/>
            </a:stretch>
          </a:blipFill>
        </p:spPr>
        <p:txBody>
          <a:bodyPr wrap="square" lIns="0" tIns="0" rIns="0" bIns="0" rtlCol="0">
            <a:spAutoFit/>
          </a:bodyPr>
          <a:lstStyle/>
          <a:p>
            <a:pPr defTabSz="457200"/>
            <a:endParaRPr dirty="0">
              <a:solidFill>
                <a:prstClr val="black"/>
              </a:solidFill>
            </a:endParaRPr>
          </a:p>
        </p:txBody>
      </p:sp>
      <p:sp>
        <p:nvSpPr>
          <p:cNvPr id="99" name="object 97"/>
          <p:cNvSpPr/>
          <p:nvPr/>
        </p:nvSpPr>
        <p:spPr>
          <a:xfrm>
            <a:off x="3163252" y="4135169"/>
            <a:ext cx="2407920" cy="893444"/>
          </a:xfrm>
          <a:custGeom>
            <a:avLst/>
            <a:gdLst/>
            <a:ahLst/>
            <a:cxnLst/>
            <a:rect l="l" t="t" r="r" b="b"/>
            <a:pathLst>
              <a:path w="2407920" h="893445">
                <a:moveTo>
                  <a:pt x="0" y="0"/>
                </a:moveTo>
                <a:lnTo>
                  <a:pt x="2407602" y="0"/>
                </a:lnTo>
                <a:lnTo>
                  <a:pt x="2407602" y="892848"/>
                </a:lnTo>
                <a:lnTo>
                  <a:pt x="0" y="892848"/>
                </a:lnTo>
                <a:lnTo>
                  <a:pt x="0" y="0"/>
                </a:lnTo>
                <a:close/>
              </a:path>
            </a:pathLst>
          </a:custGeom>
          <a:ln w="28574">
            <a:solidFill>
              <a:srgbClr val="FFFFFF"/>
            </a:solidFill>
            <a:prstDash val="lgDash"/>
          </a:ln>
        </p:spPr>
        <p:txBody>
          <a:bodyPr wrap="square" lIns="0" tIns="0" rIns="0" bIns="0" rtlCol="0">
            <a:spAutoFit/>
          </a:bodyPr>
          <a:lstStyle/>
          <a:p>
            <a:pPr defTabSz="457200"/>
            <a:endParaRPr dirty="0">
              <a:solidFill>
                <a:prstClr val="black"/>
              </a:solidFill>
            </a:endParaRPr>
          </a:p>
        </p:txBody>
      </p:sp>
      <p:sp>
        <p:nvSpPr>
          <p:cNvPr id="100" name="object 98"/>
          <p:cNvSpPr/>
          <p:nvPr/>
        </p:nvSpPr>
        <p:spPr>
          <a:xfrm>
            <a:off x="1636776" y="2886212"/>
            <a:ext cx="1716023" cy="1598674"/>
          </a:xfrm>
          <a:prstGeom prst="rect">
            <a:avLst/>
          </a:prstGeom>
          <a:blipFill>
            <a:blip r:embed="rId52" cstate="print"/>
            <a:stretch>
              <a:fillRect/>
            </a:stretch>
          </a:blipFill>
        </p:spPr>
        <p:txBody>
          <a:bodyPr wrap="square" lIns="0" tIns="0" rIns="0" bIns="0" rtlCol="0">
            <a:spAutoFit/>
          </a:bodyPr>
          <a:lstStyle/>
          <a:p>
            <a:pPr defTabSz="457200"/>
            <a:endParaRPr dirty="0">
              <a:solidFill>
                <a:prstClr val="black"/>
              </a:solidFill>
            </a:endParaRPr>
          </a:p>
        </p:txBody>
      </p:sp>
      <p:sp>
        <p:nvSpPr>
          <p:cNvPr id="101" name="object 99"/>
          <p:cNvSpPr/>
          <p:nvPr/>
        </p:nvSpPr>
        <p:spPr>
          <a:xfrm>
            <a:off x="2973946" y="4066652"/>
            <a:ext cx="378853" cy="346024"/>
          </a:xfrm>
          <a:prstGeom prst="rect">
            <a:avLst/>
          </a:prstGeom>
          <a:blipFill>
            <a:blip r:embed="rId53" cstate="print"/>
            <a:stretch>
              <a:fillRect/>
            </a:stretch>
          </a:blipFill>
        </p:spPr>
        <p:txBody>
          <a:bodyPr wrap="square" lIns="0" tIns="0" rIns="0" bIns="0" rtlCol="0">
            <a:spAutoFit/>
          </a:bodyPr>
          <a:lstStyle/>
          <a:p>
            <a:pPr defTabSz="457200"/>
            <a:endParaRPr dirty="0">
              <a:solidFill>
                <a:prstClr val="black"/>
              </a:solidFill>
            </a:endParaRPr>
          </a:p>
        </p:txBody>
      </p:sp>
      <p:sp>
        <p:nvSpPr>
          <p:cNvPr id="102" name="object 100"/>
          <p:cNvSpPr/>
          <p:nvPr/>
        </p:nvSpPr>
        <p:spPr>
          <a:xfrm>
            <a:off x="1842135" y="2911219"/>
            <a:ext cx="1510664" cy="1241564"/>
          </a:xfrm>
          <a:prstGeom prst="rect">
            <a:avLst/>
          </a:prstGeom>
          <a:blipFill>
            <a:blip r:embed="rId54" cstate="print"/>
            <a:stretch>
              <a:fillRect/>
            </a:stretch>
          </a:blipFill>
        </p:spPr>
        <p:txBody>
          <a:bodyPr wrap="square" lIns="0" tIns="0" rIns="0" bIns="0" rtlCol="0">
            <a:spAutoFit/>
          </a:bodyPr>
          <a:lstStyle/>
          <a:p>
            <a:pPr defTabSz="457200"/>
            <a:endParaRPr dirty="0">
              <a:solidFill>
                <a:prstClr val="black"/>
              </a:solidFill>
            </a:endParaRPr>
          </a:p>
        </p:txBody>
      </p:sp>
      <p:sp>
        <p:nvSpPr>
          <p:cNvPr id="103" name="object 101"/>
          <p:cNvSpPr/>
          <p:nvPr/>
        </p:nvSpPr>
        <p:spPr>
          <a:xfrm>
            <a:off x="2112264" y="3472064"/>
            <a:ext cx="673988" cy="612012"/>
          </a:xfrm>
          <a:prstGeom prst="rect">
            <a:avLst/>
          </a:prstGeom>
          <a:blipFill>
            <a:blip r:embed="rId55" cstate="print"/>
            <a:stretch>
              <a:fillRect/>
            </a:stretch>
          </a:blipFill>
        </p:spPr>
        <p:txBody>
          <a:bodyPr wrap="square" lIns="0" tIns="0" rIns="0" bIns="0" rtlCol="0">
            <a:spAutoFit/>
          </a:bodyPr>
          <a:lstStyle/>
          <a:p>
            <a:pPr defTabSz="457200"/>
            <a:endParaRPr dirty="0">
              <a:solidFill>
                <a:prstClr val="black"/>
              </a:solidFill>
            </a:endParaRPr>
          </a:p>
        </p:txBody>
      </p:sp>
      <p:sp>
        <p:nvSpPr>
          <p:cNvPr id="104" name="object 102"/>
          <p:cNvSpPr/>
          <p:nvPr/>
        </p:nvSpPr>
        <p:spPr>
          <a:xfrm>
            <a:off x="2321471" y="3346461"/>
            <a:ext cx="543648" cy="493661"/>
          </a:xfrm>
          <a:prstGeom prst="rect">
            <a:avLst/>
          </a:prstGeom>
          <a:blipFill>
            <a:blip r:embed="rId56" cstate="print"/>
            <a:stretch>
              <a:fillRect/>
            </a:stretch>
          </a:blipFill>
        </p:spPr>
        <p:txBody>
          <a:bodyPr wrap="square" lIns="0" tIns="0" rIns="0" bIns="0" rtlCol="0">
            <a:spAutoFit/>
          </a:bodyPr>
          <a:lstStyle/>
          <a:p>
            <a:pPr defTabSz="457200"/>
            <a:endParaRPr dirty="0">
              <a:solidFill>
                <a:prstClr val="black"/>
              </a:solidFill>
            </a:endParaRPr>
          </a:p>
        </p:txBody>
      </p:sp>
      <p:sp>
        <p:nvSpPr>
          <p:cNvPr id="105" name="object 103"/>
          <p:cNvSpPr/>
          <p:nvPr/>
        </p:nvSpPr>
        <p:spPr>
          <a:xfrm>
            <a:off x="1684870" y="2911587"/>
            <a:ext cx="1619440" cy="1500835"/>
          </a:xfrm>
          <a:prstGeom prst="rect">
            <a:avLst/>
          </a:prstGeom>
          <a:blipFill>
            <a:blip r:embed="rId57" cstate="print"/>
            <a:stretch>
              <a:fillRect/>
            </a:stretch>
          </a:blipFill>
        </p:spPr>
        <p:txBody>
          <a:bodyPr wrap="square" lIns="0" tIns="0" rIns="0" bIns="0" rtlCol="0">
            <a:spAutoFit/>
          </a:bodyPr>
          <a:lstStyle/>
          <a:p>
            <a:pPr defTabSz="457200"/>
            <a:endParaRPr dirty="0">
              <a:solidFill>
                <a:prstClr val="black"/>
              </a:solidFill>
            </a:endParaRPr>
          </a:p>
        </p:txBody>
      </p:sp>
      <p:sp>
        <p:nvSpPr>
          <p:cNvPr id="106" name="object 104"/>
          <p:cNvSpPr/>
          <p:nvPr/>
        </p:nvSpPr>
        <p:spPr>
          <a:xfrm>
            <a:off x="1684864" y="2911578"/>
            <a:ext cx="1619885" cy="1501140"/>
          </a:xfrm>
          <a:custGeom>
            <a:avLst/>
            <a:gdLst/>
            <a:ahLst/>
            <a:cxnLst/>
            <a:rect l="l" t="t" r="r" b="b"/>
            <a:pathLst>
              <a:path w="1619885" h="1501139">
                <a:moveTo>
                  <a:pt x="1603438" y="1154836"/>
                </a:moveTo>
                <a:lnTo>
                  <a:pt x="1619453" y="1484833"/>
                </a:lnTo>
                <a:lnTo>
                  <a:pt x="1289456" y="1500847"/>
                </a:lnTo>
                <a:lnTo>
                  <a:pt x="1367955" y="1414348"/>
                </a:lnTo>
                <a:lnTo>
                  <a:pt x="0" y="173012"/>
                </a:lnTo>
                <a:lnTo>
                  <a:pt x="156997" y="0"/>
                </a:lnTo>
                <a:lnTo>
                  <a:pt x="1524939" y="1241336"/>
                </a:lnTo>
                <a:lnTo>
                  <a:pt x="1603438" y="1154836"/>
                </a:lnTo>
                <a:close/>
              </a:path>
            </a:pathLst>
          </a:custGeom>
          <a:ln w="9525">
            <a:solidFill>
              <a:srgbClr val="4A7EBB"/>
            </a:solidFill>
          </a:ln>
        </p:spPr>
        <p:txBody>
          <a:bodyPr wrap="square" lIns="0" tIns="0" rIns="0" bIns="0" rtlCol="0">
            <a:spAutoFit/>
          </a:bodyPr>
          <a:lstStyle/>
          <a:p>
            <a:pPr defTabSz="457200"/>
            <a:endParaRPr dirty="0">
              <a:solidFill>
                <a:prstClr val="black"/>
              </a:solidFill>
            </a:endParaRPr>
          </a:p>
        </p:txBody>
      </p:sp>
      <p:sp>
        <p:nvSpPr>
          <p:cNvPr id="107" name="object 105"/>
          <p:cNvSpPr/>
          <p:nvPr/>
        </p:nvSpPr>
        <p:spPr>
          <a:xfrm>
            <a:off x="2362433" y="3541360"/>
            <a:ext cx="255904" cy="245110"/>
          </a:xfrm>
          <a:custGeom>
            <a:avLst/>
            <a:gdLst/>
            <a:ahLst/>
            <a:cxnLst/>
            <a:rect l="l" t="t" r="r" b="b"/>
            <a:pathLst>
              <a:path w="255905" h="245110">
                <a:moveTo>
                  <a:pt x="219748" y="128270"/>
                </a:moveTo>
                <a:lnTo>
                  <a:pt x="214033" y="128270"/>
                </a:lnTo>
                <a:lnTo>
                  <a:pt x="143471" y="205740"/>
                </a:lnTo>
                <a:lnTo>
                  <a:pt x="142849" y="208280"/>
                </a:lnTo>
                <a:lnTo>
                  <a:pt x="143408" y="210820"/>
                </a:lnTo>
                <a:lnTo>
                  <a:pt x="172935" y="237490"/>
                </a:lnTo>
                <a:lnTo>
                  <a:pt x="187401" y="245110"/>
                </a:lnTo>
                <a:lnTo>
                  <a:pt x="198996" y="245110"/>
                </a:lnTo>
                <a:lnTo>
                  <a:pt x="204609" y="243840"/>
                </a:lnTo>
                <a:lnTo>
                  <a:pt x="212699" y="240030"/>
                </a:lnTo>
                <a:lnTo>
                  <a:pt x="215226" y="237490"/>
                </a:lnTo>
                <a:lnTo>
                  <a:pt x="217601" y="234950"/>
                </a:lnTo>
                <a:lnTo>
                  <a:pt x="220179" y="232410"/>
                </a:lnTo>
                <a:lnTo>
                  <a:pt x="221145" y="231140"/>
                </a:lnTo>
                <a:lnTo>
                  <a:pt x="186194" y="231140"/>
                </a:lnTo>
                <a:lnTo>
                  <a:pt x="178854" y="227330"/>
                </a:lnTo>
                <a:lnTo>
                  <a:pt x="160235" y="209550"/>
                </a:lnTo>
                <a:lnTo>
                  <a:pt x="186905" y="180340"/>
                </a:lnTo>
                <a:lnTo>
                  <a:pt x="204771" y="180340"/>
                </a:lnTo>
                <a:lnTo>
                  <a:pt x="194919" y="171450"/>
                </a:lnTo>
                <a:lnTo>
                  <a:pt x="219443" y="144780"/>
                </a:lnTo>
                <a:lnTo>
                  <a:pt x="237753" y="144780"/>
                </a:lnTo>
                <a:lnTo>
                  <a:pt x="219748" y="128270"/>
                </a:lnTo>
                <a:close/>
              </a:path>
              <a:path w="255905" h="245110">
                <a:moveTo>
                  <a:pt x="204771" y="180340"/>
                </a:moveTo>
                <a:lnTo>
                  <a:pt x="186905" y="180340"/>
                </a:lnTo>
                <a:lnTo>
                  <a:pt x="203644" y="195580"/>
                </a:lnTo>
                <a:lnTo>
                  <a:pt x="206222" y="198120"/>
                </a:lnTo>
                <a:lnTo>
                  <a:pt x="209600" y="204470"/>
                </a:lnTo>
                <a:lnTo>
                  <a:pt x="210629" y="207010"/>
                </a:lnTo>
                <a:lnTo>
                  <a:pt x="211327" y="212090"/>
                </a:lnTo>
                <a:lnTo>
                  <a:pt x="211048" y="214630"/>
                </a:lnTo>
                <a:lnTo>
                  <a:pt x="209207" y="219710"/>
                </a:lnTo>
                <a:lnTo>
                  <a:pt x="207606" y="222250"/>
                </a:lnTo>
                <a:lnTo>
                  <a:pt x="205346" y="224790"/>
                </a:lnTo>
                <a:lnTo>
                  <a:pt x="203238" y="227330"/>
                </a:lnTo>
                <a:lnTo>
                  <a:pt x="200977" y="228600"/>
                </a:lnTo>
                <a:lnTo>
                  <a:pt x="196151" y="231140"/>
                </a:lnTo>
                <a:lnTo>
                  <a:pt x="221145" y="231140"/>
                </a:lnTo>
                <a:lnTo>
                  <a:pt x="222110" y="229870"/>
                </a:lnTo>
                <a:lnTo>
                  <a:pt x="224675" y="223520"/>
                </a:lnTo>
                <a:lnTo>
                  <a:pt x="225374" y="219710"/>
                </a:lnTo>
                <a:lnTo>
                  <a:pt x="225615" y="213360"/>
                </a:lnTo>
                <a:lnTo>
                  <a:pt x="225196" y="210820"/>
                </a:lnTo>
                <a:lnTo>
                  <a:pt x="223304" y="204470"/>
                </a:lnTo>
                <a:lnTo>
                  <a:pt x="221894" y="201930"/>
                </a:lnTo>
                <a:lnTo>
                  <a:pt x="220002" y="199390"/>
                </a:lnTo>
                <a:lnTo>
                  <a:pt x="237007" y="199390"/>
                </a:lnTo>
                <a:lnTo>
                  <a:pt x="239217" y="198120"/>
                </a:lnTo>
                <a:lnTo>
                  <a:pt x="243433" y="195580"/>
                </a:lnTo>
                <a:lnTo>
                  <a:pt x="245389" y="194310"/>
                </a:lnTo>
                <a:lnTo>
                  <a:pt x="249229" y="189230"/>
                </a:lnTo>
                <a:lnTo>
                  <a:pt x="217944" y="189230"/>
                </a:lnTo>
                <a:lnTo>
                  <a:pt x="213067" y="187960"/>
                </a:lnTo>
                <a:lnTo>
                  <a:pt x="210400" y="185420"/>
                </a:lnTo>
                <a:lnTo>
                  <a:pt x="204771" y="180340"/>
                </a:lnTo>
                <a:close/>
              </a:path>
              <a:path w="255905" h="245110">
                <a:moveTo>
                  <a:pt x="237007" y="199390"/>
                </a:moveTo>
                <a:lnTo>
                  <a:pt x="220002" y="199390"/>
                </a:lnTo>
                <a:lnTo>
                  <a:pt x="222516" y="200660"/>
                </a:lnTo>
                <a:lnTo>
                  <a:pt x="232384" y="200660"/>
                </a:lnTo>
                <a:lnTo>
                  <a:pt x="237007" y="199390"/>
                </a:lnTo>
                <a:close/>
              </a:path>
              <a:path w="255905" h="245110">
                <a:moveTo>
                  <a:pt x="132350" y="116840"/>
                </a:moveTo>
                <a:lnTo>
                  <a:pt x="113512" y="116840"/>
                </a:lnTo>
                <a:lnTo>
                  <a:pt x="123469" y="125730"/>
                </a:lnTo>
                <a:lnTo>
                  <a:pt x="125298" y="128270"/>
                </a:lnTo>
                <a:lnTo>
                  <a:pt x="127546" y="132080"/>
                </a:lnTo>
                <a:lnTo>
                  <a:pt x="128155" y="134620"/>
                </a:lnTo>
                <a:lnTo>
                  <a:pt x="128358" y="139700"/>
                </a:lnTo>
                <a:lnTo>
                  <a:pt x="128054" y="142240"/>
                </a:lnTo>
                <a:lnTo>
                  <a:pt x="126593" y="148590"/>
                </a:lnTo>
                <a:lnTo>
                  <a:pt x="125666" y="151130"/>
                </a:lnTo>
                <a:lnTo>
                  <a:pt x="124536" y="153670"/>
                </a:lnTo>
                <a:lnTo>
                  <a:pt x="114363" y="180340"/>
                </a:lnTo>
                <a:lnTo>
                  <a:pt x="114071" y="181610"/>
                </a:lnTo>
                <a:lnTo>
                  <a:pt x="113880" y="181610"/>
                </a:lnTo>
                <a:lnTo>
                  <a:pt x="113817" y="184150"/>
                </a:lnTo>
                <a:lnTo>
                  <a:pt x="114325" y="185420"/>
                </a:lnTo>
                <a:lnTo>
                  <a:pt x="114769" y="185420"/>
                </a:lnTo>
                <a:lnTo>
                  <a:pt x="116039" y="186690"/>
                </a:lnTo>
                <a:lnTo>
                  <a:pt x="116903" y="187960"/>
                </a:lnTo>
                <a:lnTo>
                  <a:pt x="119316" y="190500"/>
                </a:lnTo>
                <a:lnTo>
                  <a:pt x="120383" y="190500"/>
                </a:lnTo>
                <a:lnTo>
                  <a:pt x="122085" y="191770"/>
                </a:lnTo>
                <a:lnTo>
                  <a:pt x="122808" y="193040"/>
                </a:lnTo>
                <a:lnTo>
                  <a:pt x="125514" y="193040"/>
                </a:lnTo>
                <a:lnTo>
                  <a:pt x="125831" y="191770"/>
                </a:lnTo>
                <a:lnTo>
                  <a:pt x="126491" y="191770"/>
                </a:lnTo>
                <a:lnTo>
                  <a:pt x="127279" y="190500"/>
                </a:lnTo>
                <a:lnTo>
                  <a:pt x="127876" y="187960"/>
                </a:lnTo>
                <a:lnTo>
                  <a:pt x="128689" y="186690"/>
                </a:lnTo>
                <a:lnTo>
                  <a:pt x="141541" y="148590"/>
                </a:lnTo>
                <a:lnTo>
                  <a:pt x="141909" y="142240"/>
                </a:lnTo>
                <a:lnTo>
                  <a:pt x="141350" y="138430"/>
                </a:lnTo>
                <a:lnTo>
                  <a:pt x="140792" y="135890"/>
                </a:lnTo>
                <a:lnTo>
                  <a:pt x="139966" y="134620"/>
                </a:lnTo>
                <a:lnTo>
                  <a:pt x="167157" y="134620"/>
                </a:lnTo>
                <a:lnTo>
                  <a:pt x="169913" y="133350"/>
                </a:lnTo>
                <a:lnTo>
                  <a:pt x="172567" y="130810"/>
                </a:lnTo>
                <a:lnTo>
                  <a:pt x="177711" y="125730"/>
                </a:lnTo>
                <a:lnTo>
                  <a:pt x="178371" y="124460"/>
                </a:lnTo>
                <a:lnTo>
                  <a:pt x="143789" y="124460"/>
                </a:lnTo>
                <a:lnTo>
                  <a:pt x="138252" y="121920"/>
                </a:lnTo>
                <a:lnTo>
                  <a:pt x="135407" y="119380"/>
                </a:lnTo>
                <a:lnTo>
                  <a:pt x="132350" y="116840"/>
                </a:lnTo>
                <a:close/>
              </a:path>
              <a:path w="255905" h="245110">
                <a:moveTo>
                  <a:pt x="237753" y="144780"/>
                </a:moveTo>
                <a:lnTo>
                  <a:pt x="219443" y="144780"/>
                </a:lnTo>
                <a:lnTo>
                  <a:pt x="234060" y="157480"/>
                </a:lnTo>
                <a:lnTo>
                  <a:pt x="236346" y="160020"/>
                </a:lnTo>
                <a:lnTo>
                  <a:pt x="239102" y="165100"/>
                </a:lnTo>
                <a:lnTo>
                  <a:pt x="239890" y="167640"/>
                </a:lnTo>
                <a:lnTo>
                  <a:pt x="240220" y="171450"/>
                </a:lnTo>
                <a:lnTo>
                  <a:pt x="239839" y="173990"/>
                </a:lnTo>
                <a:lnTo>
                  <a:pt x="237985" y="179070"/>
                </a:lnTo>
                <a:lnTo>
                  <a:pt x="236613" y="180340"/>
                </a:lnTo>
                <a:lnTo>
                  <a:pt x="234772" y="182880"/>
                </a:lnTo>
                <a:lnTo>
                  <a:pt x="233133" y="184150"/>
                </a:lnTo>
                <a:lnTo>
                  <a:pt x="231279" y="185420"/>
                </a:lnTo>
                <a:lnTo>
                  <a:pt x="227126" y="187960"/>
                </a:lnTo>
                <a:lnTo>
                  <a:pt x="224942" y="189230"/>
                </a:lnTo>
                <a:lnTo>
                  <a:pt x="249229" y="189230"/>
                </a:lnTo>
                <a:lnTo>
                  <a:pt x="250189" y="187960"/>
                </a:lnTo>
                <a:lnTo>
                  <a:pt x="252336" y="185420"/>
                </a:lnTo>
                <a:lnTo>
                  <a:pt x="254952" y="177800"/>
                </a:lnTo>
                <a:lnTo>
                  <a:pt x="244678" y="151130"/>
                </a:lnTo>
                <a:lnTo>
                  <a:pt x="237753" y="144780"/>
                </a:lnTo>
                <a:close/>
              </a:path>
              <a:path w="255905" h="245110">
                <a:moveTo>
                  <a:pt x="146278" y="62230"/>
                </a:moveTo>
                <a:lnTo>
                  <a:pt x="143306" y="62230"/>
                </a:lnTo>
                <a:lnTo>
                  <a:pt x="141808" y="63500"/>
                </a:lnTo>
                <a:lnTo>
                  <a:pt x="69875" y="142240"/>
                </a:lnTo>
                <a:lnTo>
                  <a:pt x="69684" y="142240"/>
                </a:lnTo>
                <a:lnTo>
                  <a:pt x="69684" y="143510"/>
                </a:lnTo>
                <a:lnTo>
                  <a:pt x="70269" y="144780"/>
                </a:lnTo>
                <a:lnTo>
                  <a:pt x="70726" y="146050"/>
                </a:lnTo>
                <a:lnTo>
                  <a:pt x="71945" y="147320"/>
                </a:lnTo>
                <a:lnTo>
                  <a:pt x="72783" y="148590"/>
                </a:lnTo>
                <a:lnTo>
                  <a:pt x="74929" y="149860"/>
                </a:lnTo>
                <a:lnTo>
                  <a:pt x="75882" y="151130"/>
                </a:lnTo>
                <a:lnTo>
                  <a:pt x="77495" y="152400"/>
                </a:lnTo>
                <a:lnTo>
                  <a:pt x="80962" y="152400"/>
                </a:lnTo>
                <a:lnTo>
                  <a:pt x="113512" y="116840"/>
                </a:lnTo>
                <a:lnTo>
                  <a:pt x="132350" y="116840"/>
                </a:lnTo>
                <a:lnTo>
                  <a:pt x="121653" y="107950"/>
                </a:lnTo>
                <a:lnTo>
                  <a:pt x="147154" y="78740"/>
                </a:lnTo>
                <a:lnTo>
                  <a:pt x="165363" y="78740"/>
                </a:lnTo>
                <a:lnTo>
                  <a:pt x="147510" y="63500"/>
                </a:lnTo>
                <a:lnTo>
                  <a:pt x="146278" y="62230"/>
                </a:lnTo>
                <a:close/>
              </a:path>
              <a:path w="255905" h="245110">
                <a:moveTo>
                  <a:pt x="167157" y="134620"/>
                </a:moveTo>
                <a:lnTo>
                  <a:pt x="139966" y="134620"/>
                </a:lnTo>
                <a:lnTo>
                  <a:pt x="146367" y="137160"/>
                </a:lnTo>
                <a:lnTo>
                  <a:pt x="152590" y="138430"/>
                </a:lnTo>
                <a:lnTo>
                  <a:pt x="155613" y="138430"/>
                </a:lnTo>
                <a:lnTo>
                  <a:pt x="161531" y="137160"/>
                </a:lnTo>
                <a:lnTo>
                  <a:pt x="164401" y="135890"/>
                </a:lnTo>
                <a:lnTo>
                  <a:pt x="167157" y="134620"/>
                </a:lnTo>
                <a:close/>
              </a:path>
              <a:path w="255905" h="245110">
                <a:moveTo>
                  <a:pt x="165363" y="78740"/>
                </a:moveTo>
                <a:lnTo>
                  <a:pt x="147154" y="78740"/>
                </a:lnTo>
                <a:lnTo>
                  <a:pt x="158699" y="90170"/>
                </a:lnTo>
                <a:lnTo>
                  <a:pt x="160413" y="91440"/>
                </a:lnTo>
                <a:lnTo>
                  <a:pt x="162890" y="93980"/>
                </a:lnTo>
                <a:lnTo>
                  <a:pt x="163906" y="95250"/>
                </a:lnTo>
                <a:lnTo>
                  <a:pt x="167246" y="100330"/>
                </a:lnTo>
                <a:lnTo>
                  <a:pt x="168224" y="104140"/>
                </a:lnTo>
                <a:lnTo>
                  <a:pt x="167055" y="111760"/>
                </a:lnTo>
                <a:lnTo>
                  <a:pt x="165277" y="115570"/>
                </a:lnTo>
                <a:lnTo>
                  <a:pt x="162318" y="118110"/>
                </a:lnTo>
                <a:lnTo>
                  <a:pt x="160477" y="120650"/>
                </a:lnTo>
                <a:lnTo>
                  <a:pt x="158457" y="121920"/>
                </a:lnTo>
                <a:lnTo>
                  <a:pt x="154000" y="124460"/>
                </a:lnTo>
                <a:lnTo>
                  <a:pt x="178371" y="124460"/>
                </a:lnTo>
                <a:lnTo>
                  <a:pt x="179692" y="121920"/>
                </a:lnTo>
                <a:lnTo>
                  <a:pt x="182333" y="115570"/>
                </a:lnTo>
                <a:lnTo>
                  <a:pt x="183006" y="113030"/>
                </a:lnTo>
                <a:lnTo>
                  <a:pt x="183006" y="105410"/>
                </a:lnTo>
                <a:lnTo>
                  <a:pt x="182321" y="102870"/>
                </a:lnTo>
                <a:lnTo>
                  <a:pt x="179552" y="95250"/>
                </a:lnTo>
                <a:lnTo>
                  <a:pt x="177507" y="92710"/>
                </a:lnTo>
                <a:lnTo>
                  <a:pt x="174790" y="88900"/>
                </a:lnTo>
                <a:lnTo>
                  <a:pt x="173786" y="87630"/>
                </a:lnTo>
                <a:lnTo>
                  <a:pt x="172643" y="86360"/>
                </a:lnTo>
                <a:lnTo>
                  <a:pt x="170040" y="83820"/>
                </a:lnTo>
                <a:lnTo>
                  <a:pt x="168338" y="81280"/>
                </a:lnTo>
                <a:lnTo>
                  <a:pt x="165363" y="78740"/>
                </a:lnTo>
                <a:close/>
              </a:path>
              <a:path w="255905" h="245110">
                <a:moveTo>
                  <a:pt x="64376" y="0"/>
                </a:moveTo>
                <a:lnTo>
                  <a:pt x="23088" y="15240"/>
                </a:lnTo>
                <a:lnTo>
                  <a:pt x="1346" y="48260"/>
                </a:lnTo>
                <a:lnTo>
                  <a:pt x="0" y="55880"/>
                </a:lnTo>
                <a:lnTo>
                  <a:pt x="292" y="69850"/>
                </a:lnTo>
                <a:lnTo>
                  <a:pt x="2006" y="76200"/>
                </a:lnTo>
                <a:lnTo>
                  <a:pt x="8521" y="88900"/>
                </a:lnTo>
                <a:lnTo>
                  <a:pt x="13373" y="95250"/>
                </a:lnTo>
                <a:lnTo>
                  <a:pt x="21920" y="102870"/>
                </a:lnTo>
                <a:lnTo>
                  <a:pt x="24168" y="105410"/>
                </a:lnTo>
                <a:lnTo>
                  <a:pt x="28930" y="107950"/>
                </a:lnTo>
                <a:lnTo>
                  <a:pt x="31419" y="110490"/>
                </a:lnTo>
                <a:lnTo>
                  <a:pt x="39166" y="114300"/>
                </a:lnTo>
                <a:lnTo>
                  <a:pt x="44449" y="115570"/>
                </a:lnTo>
                <a:lnTo>
                  <a:pt x="46672" y="116840"/>
                </a:lnTo>
                <a:lnTo>
                  <a:pt x="50304" y="118110"/>
                </a:lnTo>
                <a:lnTo>
                  <a:pt x="51765" y="118110"/>
                </a:lnTo>
                <a:lnTo>
                  <a:pt x="54025" y="116840"/>
                </a:lnTo>
                <a:lnTo>
                  <a:pt x="55092" y="116840"/>
                </a:lnTo>
                <a:lnTo>
                  <a:pt x="68678" y="101600"/>
                </a:lnTo>
                <a:lnTo>
                  <a:pt x="44246" y="101600"/>
                </a:lnTo>
                <a:lnTo>
                  <a:pt x="40932" y="100330"/>
                </a:lnTo>
                <a:lnTo>
                  <a:pt x="15595" y="69850"/>
                </a:lnTo>
                <a:lnTo>
                  <a:pt x="15493" y="58420"/>
                </a:lnTo>
                <a:lnTo>
                  <a:pt x="16598" y="53340"/>
                </a:lnTo>
                <a:lnTo>
                  <a:pt x="53797" y="15240"/>
                </a:lnTo>
                <a:lnTo>
                  <a:pt x="64249" y="13970"/>
                </a:lnTo>
                <a:lnTo>
                  <a:pt x="95977" y="13970"/>
                </a:lnTo>
                <a:lnTo>
                  <a:pt x="91960" y="10160"/>
                </a:lnTo>
                <a:lnTo>
                  <a:pt x="85369" y="6350"/>
                </a:lnTo>
                <a:lnTo>
                  <a:pt x="71399" y="1270"/>
                </a:lnTo>
                <a:lnTo>
                  <a:pt x="64376" y="0"/>
                </a:lnTo>
                <a:close/>
              </a:path>
              <a:path w="255905" h="245110">
                <a:moveTo>
                  <a:pt x="58229" y="50800"/>
                </a:moveTo>
                <a:lnTo>
                  <a:pt x="54914" y="50800"/>
                </a:lnTo>
                <a:lnTo>
                  <a:pt x="53695" y="52070"/>
                </a:lnTo>
                <a:lnTo>
                  <a:pt x="53009" y="53340"/>
                </a:lnTo>
                <a:lnTo>
                  <a:pt x="50863" y="55880"/>
                </a:lnTo>
                <a:lnTo>
                  <a:pt x="50012" y="57150"/>
                </a:lnTo>
                <a:lnTo>
                  <a:pt x="49428" y="58420"/>
                </a:lnTo>
                <a:lnTo>
                  <a:pt x="49644" y="59690"/>
                </a:lnTo>
                <a:lnTo>
                  <a:pt x="69710" y="77470"/>
                </a:lnTo>
                <a:lnTo>
                  <a:pt x="47650" y="101600"/>
                </a:lnTo>
                <a:lnTo>
                  <a:pt x="68678" y="101600"/>
                </a:lnTo>
                <a:lnTo>
                  <a:pt x="85661" y="82550"/>
                </a:lnTo>
                <a:lnTo>
                  <a:pt x="86169" y="81280"/>
                </a:lnTo>
                <a:lnTo>
                  <a:pt x="86842" y="80010"/>
                </a:lnTo>
                <a:lnTo>
                  <a:pt x="86817" y="77470"/>
                </a:lnTo>
                <a:lnTo>
                  <a:pt x="86613" y="77470"/>
                </a:lnTo>
                <a:lnTo>
                  <a:pt x="85991" y="76200"/>
                </a:lnTo>
                <a:lnTo>
                  <a:pt x="85585" y="76200"/>
                </a:lnTo>
                <a:lnTo>
                  <a:pt x="58229" y="50800"/>
                </a:lnTo>
                <a:close/>
              </a:path>
              <a:path w="255905" h="245110">
                <a:moveTo>
                  <a:pt x="95977" y="13970"/>
                </a:moveTo>
                <a:lnTo>
                  <a:pt x="64249" y="13970"/>
                </a:lnTo>
                <a:lnTo>
                  <a:pt x="79806" y="17780"/>
                </a:lnTo>
                <a:lnTo>
                  <a:pt x="84696" y="21590"/>
                </a:lnTo>
                <a:lnTo>
                  <a:pt x="93154" y="29210"/>
                </a:lnTo>
                <a:lnTo>
                  <a:pt x="96126" y="31750"/>
                </a:lnTo>
                <a:lnTo>
                  <a:pt x="100279" y="39370"/>
                </a:lnTo>
                <a:lnTo>
                  <a:pt x="101879" y="41910"/>
                </a:lnTo>
                <a:lnTo>
                  <a:pt x="104127" y="48260"/>
                </a:lnTo>
                <a:lnTo>
                  <a:pt x="104914" y="49530"/>
                </a:lnTo>
                <a:lnTo>
                  <a:pt x="105841" y="53340"/>
                </a:lnTo>
                <a:lnTo>
                  <a:pt x="106324" y="54610"/>
                </a:lnTo>
                <a:lnTo>
                  <a:pt x="107149" y="55880"/>
                </a:lnTo>
                <a:lnTo>
                  <a:pt x="109893" y="55880"/>
                </a:lnTo>
                <a:lnTo>
                  <a:pt x="110489" y="54610"/>
                </a:lnTo>
                <a:lnTo>
                  <a:pt x="111798" y="54610"/>
                </a:lnTo>
                <a:lnTo>
                  <a:pt x="112496" y="53340"/>
                </a:lnTo>
                <a:lnTo>
                  <a:pt x="113233" y="52070"/>
                </a:lnTo>
                <a:lnTo>
                  <a:pt x="114477" y="50800"/>
                </a:lnTo>
                <a:lnTo>
                  <a:pt x="115328" y="49530"/>
                </a:lnTo>
                <a:lnTo>
                  <a:pt x="116230" y="48260"/>
                </a:lnTo>
                <a:lnTo>
                  <a:pt x="116319" y="44450"/>
                </a:lnTo>
                <a:lnTo>
                  <a:pt x="115950" y="43180"/>
                </a:lnTo>
                <a:lnTo>
                  <a:pt x="114592" y="39370"/>
                </a:lnTo>
                <a:lnTo>
                  <a:pt x="113499" y="36830"/>
                </a:lnTo>
                <a:lnTo>
                  <a:pt x="110528" y="30480"/>
                </a:lnTo>
                <a:lnTo>
                  <a:pt x="108635" y="27940"/>
                </a:lnTo>
                <a:lnTo>
                  <a:pt x="104063" y="21590"/>
                </a:lnTo>
                <a:lnTo>
                  <a:pt x="101333" y="19050"/>
                </a:lnTo>
                <a:lnTo>
                  <a:pt x="95977" y="13970"/>
                </a:lnTo>
                <a:close/>
              </a:path>
            </a:pathLst>
          </a:custGeom>
          <a:solidFill>
            <a:srgbClr val="FFFFFF"/>
          </a:solidFill>
        </p:spPr>
        <p:txBody>
          <a:bodyPr wrap="square" lIns="0" tIns="0" rIns="0" bIns="0" rtlCol="0">
            <a:spAutoFit/>
          </a:bodyPr>
          <a:lstStyle/>
          <a:p>
            <a:pPr defTabSz="457200"/>
            <a:endParaRPr dirty="0">
              <a:solidFill>
                <a:prstClr val="black"/>
              </a:solidFill>
            </a:endParaRPr>
          </a:p>
        </p:txBody>
      </p:sp>
      <p:sp>
        <p:nvSpPr>
          <p:cNvPr id="108" name="object 106"/>
          <p:cNvSpPr/>
          <p:nvPr/>
        </p:nvSpPr>
        <p:spPr>
          <a:xfrm>
            <a:off x="4128515" y="4224285"/>
            <a:ext cx="582167" cy="576071"/>
          </a:xfrm>
          <a:prstGeom prst="rect">
            <a:avLst/>
          </a:prstGeom>
          <a:blipFill>
            <a:blip r:embed="rId58" cstate="print"/>
            <a:stretch>
              <a:fillRect/>
            </a:stretch>
          </a:blipFill>
        </p:spPr>
        <p:txBody>
          <a:bodyPr wrap="square" lIns="0" tIns="0" rIns="0" bIns="0" rtlCol="0">
            <a:spAutoFit/>
          </a:bodyPr>
          <a:lstStyle/>
          <a:p>
            <a:pPr defTabSz="457200"/>
            <a:endParaRPr dirty="0">
              <a:solidFill>
                <a:prstClr val="black"/>
              </a:solidFill>
            </a:endParaRPr>
          </a:p>
        </p:txBody>
      </p:sp>
      <p:sp>
        <p:nvSpPr>
          <p:cNvPr id="109" name="object 107"/>
          <p:cNvSpPr/>
          <p:nvPr/>
        </p:nvSpPr>
        <p:spPr>
          <a:xfrm>
            <a:off x="4426800" y="4254244"/>
            <a:ext cx="283882" cy="467194"/>
          </a:xfrm>
          <a:prstGeom prst="rect">
            <a:avLst/>
          </a:prstGeom>
          <a:blipFill>
            <a:blip r:embed="rId59" cstate="print"/>
            <a:stretch>
              <a:fillRect/>
            </a:stretch>
          </a:blipFill>
        </p:spPr>
        <p:txBody>
          <a:bodyPr wrap="square" lIns="0" tIns="0" rIns="0" bIns="0" rtlCol="0">
            <a:spAutoFit/>
          </a:bodyPr>
          <a:lstStyle/>
          <a:p>
            <a:pPr defTabSz="457200"/>
            <a:endParaRPr dirty="0">
              <a:solidFill>
                <a:prstClr val="black"/>
              </a:solidFill>
            </a:endParaRPr>
          </a:p>
        </p:txBody>
      </p:sp>
      <p:sp>
        <p:nvSpPr>
          <p:cNvPr id="110" name="object 108"/>
          <p:cNvSpPr/>
          <p:nvPr/>
        </p:nvSpPr>
        <p:spPr>
          <a:xfrm>
            <a:off x="4174058" y="4254206"/>
            <a:ext cx="486295" cy="467232"/>
          </a:xfrm>
          <a:prstGeom prst="rect">
            <a:avLst/>
          </a:prstGeom>
          <a:blipFill>
            <a:blip r:embed="rId60" cstate="print"/>
            <a:stretch>
              <a:fillRect/>
            </a:stretch>
          </a:blipFill>
        </p:spPr>
        <p:txBody>
          <a:bodyPr wrap="square" lIns="0" tIns="0" rIns="0" bIns="0" rtlCol="0">
            <a:spAutoFit/>
          </a:bodyPr>
          <a:lstStyle/>
          <a:p>
            <a:pPr defTabSz="457200"/>
            <a:endParaRPr dirty="0">
              <a:solidFill>
                <a:prstClr val="black"/>
              </a:solidFill>
            </a:endParaRPr>
          </a:p>
        </p:txBody>
      </p:sp>
      <p:sp>
        <p:nvSpPr>
          <p:cNvPr id="111" name="object 109"/>
          <p:cNvSpPr/>
          <p:nvPr/>
        </p:nvSpPr>
        <p:spPr>
          <a:xfrm>
            <a:off x="4174058" y="4254210"/>
            <a:ext cx="486409" cy="467359"/>
          </a:xfrm>
          <a:custGeom>
            <a:avLst/>
            <a:gdLst/>
            <a:ahLst/>
            <a:cxnLst/>
            <a:rect l="l" t="t" r="r" b="b"/>
            <a:pathLst>
              <a:path w="486410" h="467360">
                <a:moveTo>
                  <a:pt x="252679" y="0"/>
                </a:moveTo>
                <a:lnTo>
                  <a:pt x="486295" y="233616"/>
                </a:lnTo>
                <a:lnTo>
                  <a:pt x="252679" y="467233"/>
                </a:lnTo>
                <a:lnTo>
                  <a:pt x="252679" y="350431"/>
                </a:lnTo>
                <a:lnTo>
                  <a:pt x="0" y="350431"/>
                </a:lnTo>
                <a:lnTo>
                  <a:pt x="0" y="116814"/>
                </a:lnTo>
                <a:lnTo>
                  <a:pt x="252679" y="116814"/>
                </a:lnTo>
                <a:lnTo>
                  <a:pt x="252679" y="0"/>
                </a:lnTo>
                <a:close/>
              </a:path>
            </a:pathLst>
          </a:custGeom>
          <a:ln w="9525">
            <a:solidFill>
              <a:srgbClr val="984807"/>
            </a:solidFill>
          </a:ln>
        </p:spPr>
        <p:txBody>
          <a:bodyPr wrap="square" lIns="0" tIns="0" rIns="0" bIns="0" rtlCol="0">
            <a:spAutoFit/>
          </a:bodyPr>
          <a:lstStyle/>
          <a:p>
            <a:pPr defTabSz="457200"/>
            <a:endParaRPr dirty="0">
              <a:solidFill>
                <a:prstClr val="black"/>
              </a:solidFill>
            </a:endParaRPr>
          </a:p>
        </p:txBody>
      </p:sp>
      <p:sp>
        <p:nvSpPr>
          <p:cNvPr id="112" name="object 110"/>
          <p:cNvSpPr/>
          <p:nvPr/>
        </p:nvSpPr>
        <p:spPr>
          <a:xfrm>
            <a:off x="990600" y="3400626"/>
            <a:ext cx="484631" cy="1828799"/>
          </a:xfrm>
          <a:prstGeom prst="rect">
            <a:avLst/>
          </a:prstGeom>
          <a:blipFill>
            <a:blip r:embed="rId61" cstate="print"/>
            <a:stretch>
              <a:fillRect/>
            </a:stretch>
          </a:blipFill>
        </p:spPr>
        <p:txBody>
          <a:bodyPr wrap="square" lIns="0" tIns="0" rIns="0" bIns="0" rtlCol="0">
            <a:spAutoFit/>
          </a:bodyPr>
          <a:lstStyle/>
          <a:p>
            <a:pPr defTabSz="457200"/>
            <a:endParaRPr dirty="0">
              <a:solidFill>
                <a:prstClr val="black"/>
              </a:solidFill>
            </a:endParaRPr>
          </a:p>
        </p:txBody>
      </p:sp>
      <p:sp>
        <p:nvSpPr>
          <p:cNvPr id="113" name="object 111"/>
          <p:cNvSpPr/>
          <p:nvPr/>
        </p:nvSpPr>
        <p:spPr>
          <a:xfrm>
            <a:off x="990600" y="3400622"/>
            <a:ext cx="485140" cy="1828800"/>
          </a:xfrm>
          <a:custGeom>
            <a:avLst/>
            <a:gdLst/>
            <a:ahLst/>
            <a:cxnLst/>
            <a:rect l="l" t="t" r="r" b="b"/>
            <a:pathLst>
              <a:path w="485140" h="1828800">
                <a:moveTo>
                  <a:pt x="484631" y="242315"/>
                </a:moveTo>
                <a:lnTo>
                  <a:pt x="242315" y="0"/>
                </a:lnTo>
                <a:lnTo>
                  <a:pt x="0" y="242315"/>
                </a:lnTo>
                <a:lnTo>
                  <a:pt x="121157" y="242315"/>
                </a:lnTo>
                <a:lnTo>
                  <a:pt x="121157" y="1586483"/>
                </a:lnTo>
                <a:lnTo>
                  <a:pt x="0" y="1586483"/>
                </a:lnTo>
                <a:lnTo>
                  <a:pt x="242315" y="1828800"/>
                </a:lnTo>
                <a:lnTo>
                  <a:pt x="484631" y="1586483"/>
                </a:lnTo>
                <a:lnTo>
                  <a:pt x="363473" y="1586483"/>
                </a:lnTo>
                <a:lnTo>
                  <a:pt x="363473" y="242315"/>
                </a:lnTo>
                <a:lnTo>
                  <a:pt x="484631" y="242315"/>
                </a:lnTo>
                <a:close/>
              </a:path>
            </a:pathLst>
          </a:custGeom>
          <a:ln w="9525">
            <a:solidFill>
              <a:srgbClr val="4A7EBB"/>
            </a:solidFill>
          </a:ln>
        </p:spPr>
        <p:txBody>
          <a:bodyPr wrap="square" lIns="0" tIns="0" rIns="0" bIns="0" rtlCol="0">
            <a:spAutoFit/>
          </a:bodyPr>
          <a:lstStyle/>
          <a:p>
            <a:pPr defTabSz="457200"/>
            <a:endParaRPr dirty="0">
              <a:solidFill>
                <a:prstClr val="black"/>
              </a:solidFill>
            </a:endParaRPr>
          </a:p>
        </p:txBody>
      </p:sp>
      <p:sp>
        <p:nvSpPr>
          <p:cNvPr id="114" name="object 112"/>
          <p:cNvSpPr txBox="1"/>
          <p:nvPr/>
        </p:nvSpPr>
        <p:spPr>
          <a:xfrm>
            <a:off x="1116202" y="4148113"/>
            <a:ext cx="235585" cy="332740"/>
          </a:xfrm>
          <a:prstGeom prst="rect">
            <a:avLst/>
          </a:prstGeom>
        </p:spPr>
        <p:txBody>
          <a:bodyPr vert="vert" wrap="square" lIns="0" tIns="0" rIns="0" bIns="0" rtlCol="0">
            <a:spAutoFit/>
          </a:bodyPr>
          <a:lstStyle/>
          <a:p>
            <a:pPr marL="12700" defTabSz="457200"/>
            <a:r>
              <a:rPr sz="1400" dirty="0">
                <a:solidFill>
                  <a:srgbClr val="FFFFFF"/>
                </a:solidFill>
                <a:cs typeface="Calibri"/>
              </a:rPr>
              <a:t>G</a:t>
            </a:r>
            <a:r>
              <a:rPr sz="1400" spc="5" dirty="0">
                <a:solidFill>
                  <a:srgbClr val="FFFFFF"/>
                </a:solidFill>
                <a:cs typeface="Calibri"/>
              </a:rPr>
              <a:t>R</a:t>
            </a:r>
            <a:r>
              <a:rPr sz="1400" dirty="0">
                <a:solidFill>
                  <a:srgbClr val="FFFFFF"/>
                </a:solidFill>
                <a:cs typeface="Calibri"/>
              </a:rPr>
              <a:t>B</a:t>
            </a:r>
            <a:endParaRPr sz="1400" dirty="0">
              <a:solidFill>
                <a:prstClr val="black"/>
              </a:solidFill>
              <a:cs typeface="Calibri"/>
            </a:endParaRPr>
          </a:p>
        </p:txBody>
      </p:sp>
      <p:sp>
        <p:nvSpPr>
          <p:cNvPr id="115" name="object 113"/>
          <p:cNvSpPr/>
          <p:nvPr/>
        </p:nvSpPr>
        <p:spPr>
          <a:xfrm>
            <a:off x="1088136" y="2823728"/>
            <a:ext cx="2712719" cy="3113530"/>
          </a:xfrm>
          <a:prstGeom prst="rect">
            <a:avLst/>
          </a:prstGeom>
          <a:blipFill>
            <a:blip r:embed="rId62" cstate="print"/>
            <a:stretch>
              <a:fillRect/>
            </a:stretch>
          </a:blipFill>
        </p:spPr>
        <p:txBody>
          <a:bodyPr wrap="square" lIns="0" tIns="0" rIns="0" bIns="0" rtlCol="0">
            <a:spAutoFit/>
          </a:bodyPr>
          <a:lstStyle/>
          <a:p>
            <a:pPr defTabSz="457200"/>
            <a:endParaRPr dirty="0">
              <a:solidFill>
                <a:prstClr val="black"/>
              </a:solidFill>
            </a:endParaRPr>
          </a:p>
        </p:txBody>
      </p:sp>
      <p:sp>
        <p:nvSpPr>
          <p:cNvPr id="116" name="object 114"/>
          <p:cNvSpPr/>
          <p:nvPr/>
        </p:nvSpPr>
        <p:spPr>
          <a:xfrm>
            <a:off x="1313180" y="3099852"/>
            <a:ext cx="2487675" cy="2763316"/>
          </a:xfrm>
          <a:prstGeom prst="rect">
            <a:avLst/>
          </a:prstGeom>
          <a:blipFill>
            <a:blip r:embed="rId63" cstate="print"/>
            <a:stretch>
              <a:fillRect/>
            </a:stretch>
          </a:blipFill>
        </p:spPr>
        <p:txBody>
          <a:bodyPr wrap="square" lIns="0" tIns="0" rIns="0" bIns="0" rtlCol="0">
            <a:spAutoFit/>
          </a:bodyPr>
          <a:lstStyle/>
          <a:p>
            <a:pPr defTabSz="457200"/>
            <a:endParaRPr dirty="0">
              <a:solidFill>
                <a:prstClr val="black"/>
              </a:solidFill>
            </a:endParaRPr>
          </a:p>
        </p:txBody>
      </p:sp>
      <p:sp>
        <p:nvSpPr>
          <p:cNvPr id="117" name="object 115"/>
          <p:cNvSpPr/>
          <p:nvPr/>
        </p:nvSpPr>
        <p:spPr>
          <a:xfrm>
            <a:off x="3724224" y="2846500"/>
            <a:ext cx="76631" cy="329438"/>
          </a:xfrm>
          <a:prstGeom prst="rect">
            <a:avLst/>
          </a:prstGeom>
          <a:blipFill>
            <a:blip r:embed="rId64" cstate="print"/>
            <a:stretch>
              <a:fillRect/>
            </a:stretch>
          </a:blipFill>
        </p:spPr>
        <p:txBody>
          <a:bodyPr wrap="square" lIns="0" tIns="0" rIns="0" bIns="0" rtlCol="0">
            <a:spAutoFit/>
          </a:bodyPr>
          <a:lstStyle/>
          <a:p>
            <a:pPr defTabSz="457200"/>
            <a:endParaRPr dirty="0">
              <a:solidFill>
                <a:prstClr val="black"/>
              </a:solidFill>
            </a:endParaRPr>
          </a:p>
        </p:txBody>
      </p:sp>
      <p:sp>
        <p:nvSpPr>
          <p:cNvPr id="118" name="object 116"/>
          <p:cNvSpPr/>
          <p:nvPr/>
        </p:nvSpPr>
        <p:spPr>
          <a:xfrm>
            <a:off x="1393977" y="3099852"/>
            <a:ext cx="2294102" cy="2668244"/>
          </a:xfrm>
          <a:prstGeom prst="rect">
            <a:avLst/>
          </a:prstGeom>
          <a:blipFill>
            <a:blip r:embed="rId65" cstate="print"/>
            <a:stretch>
              <a:fillRect/>
            </a:stretch>
          </a:blipFill>
        </p:spPr>
        <p:txBody>
          <a:bodyPr wrap="square" lIns="0" tIns="0" rIns="0" bIns="0" rtlCol="0">
            <a:spAutoFit/>
          </a:bodyPr>
          <a:lstStyle/>
          <a:p>
            <a:pPr defTabSz="457200"/>
            <a:endParaRPr dirty="0">
              <a:solidFill>
                <a:prstClr val="black"/>
              </a:solidFill>
            </a:endParaRPr>
          </a:p>
        </p:txBody>
      </p:sp>
      <p:sp>
        <p:nvSpPr>
          <p:cNvPr id="119" name="object 117"/>
          <p:cNvSpPr/>
          <p:nvPr/>
        </p:nvSpPr>
        <p:spPr>
          <a:xfrm>
            <a:off x="1252727" y="3009657"/>
            <a:ext cx="2179053" cy="2563748"/>
          </a:xfrm>
          <a:prstGeom prst="rect">
            <a:avLst/>
          </a:prstGeom>
          <a:blipFill>
            <a:blip r:embed="rId66" cstate="print"/>
            <a:stretch>
              <a:fillRect/>
            </a:stretch>
          </a:blipFill>
        </p:spPr>
        <p:txBody>
          <a:bodyPr wrap="square" lIns="0" tIns="0" rIns="0" bIns="0" rtlCol="0">
            <a:spAutoFit/>
          </a:bodyPr>
          <a:lstStyle/>
          <a:p>
            <a:pPr defTabSz="457200"/>
            <a:endParaRPr dirty="0">
              <a:solidFill>
                <a:prstClr val="black"/>
              </a:solidFill>
            </a:endParaRPr>
          </a:p>
        </p:txBody>
      </p:sp>
      <p:sp>
        <p:nvSpPr>
          <p:cNvPr id="120" name="object 118"/>
          <p:cNvSpPr/>
          <p:nvPr/>
        </p:nvSpPr>
        <p:spPr>
          <a:xfrm rot="226964">
            <a:off x="1094962" y="2846473"/>
            <a:ext cx="2615463" cy="3017113"/>
          </a:xfrm>
          <a:prstGeom prst="rect">
            <a:avLst/>
          </a:prstGeom>
          <a:blipFill>
            <a:blip r:embed="rId67" cstate="print"/>
            <a:stretch>
              <a:fillRect/>
            </a:stretch>
          </a:blipFill>
        </p:spPr>
        <p:txBody>
          <a:bodyPr wrap="square" lIns="0" tIns="0" rIns="0" bIns="0" rtlCol="0">
            <a:spAutoFit/>
          </a:bodyPr>
          <a:lstStyle/>
          <a:p>
            <a:pPr defTabSz="457200"/>
            <a:endParaRPr dirty="0">
              <a:solidFill>
                <a:prstClr val="black"/>
              </a:solidFill>
            </a:endParaRPr>
          </a:p>
        </p:txBody>
      </p:sp>
      <p:sp>
        <p:nvSpPr>
          <p:cNvPr id="121" name="object 119"/>
          <p:cNvSpPr/>
          <p:nvPr/>
        </p:nvSpPr>
        <p:spPr>
          <a:xfrm>
            <a:off x="1135440" y="2846271"/>
            <a:ext cx="2615565" cy="3017520"/>
          </a:xfrm>
          <a:custGeom>
            <a:avLst/>
            <a:gdLst/>
            <a:ahLst/>
            <a:cxnLst/>
            <a:rect l="l" t="t" r="r" b="b"/>
            <a:pathLst>
              <a:path w="2615565" h="3017520">
                <a:moveTo>
                  <a:pt x="2259431" y="26733"/>
                </a:moveTo>
                <a:lnTo>
                  <a:pt x="2588729" y="0"/>
                </a:lnTo>
                <a:lnTo>
                  <a:pt x="2615463" y="329298"/>
                </a:lnTo>
                <a:lnTo>
                  <a:pt x="2526461" y="253657"/>
                </a:lnTo>
                <a:lnTo>
                  <a:pt x="178028" y="3017113"/>
                </a:lnTo>
                <a:lnTo>
                  <a:pt x="0" y="2865831"/>
                </a:lnTo>
                <a:lnTo>
                  <a:pt x="2348445" y="102374"/>
                </a:lnTo>
                <a:lnTo>
                  <a:pt x="2259431" y="26733"/>
                </a:lnTo>
                <a:close/>
              </a:path>
            </a:pathLst>
          </a:custGeom>
          <a:ln w="9525">
            <a:solidFill>
              <a:srgbClr val="984807"/>
            </a:solidFill>
          </a:ln>
        </p:spPr>
        <p:txBody>
          <a:bodyPr wrap="square" lIns="0" tIns="0" rIns="0" bIns="0" rtlCol="0">
            <a:spAutoFit/>
          </a:bodyPr>
          <a:lstStyle/>
          <a:p>
            <a:pPr defTabSz="457200"/>
            <a:endParaRPr dirty="0">
              <a:solidFill>
                <a:prstClr val="black"/>
              </a:solidFill>
            </a:endParaRPr>
          </a:p>
        </p:txBody>
      </p:sp>
      <p:sp>
        <p:nvSpPr>
          <p:cNvPr id="123" name="object 121"/>
          <p:cNvSpPr txBox="1"/>
          <p:nvPr/>
        </p:nvSpPr>
        <p:spPr>
          <a:xfrm>
            <a:off x="744268" y="6397441"/>
            <a:ext cx="464820" cy="254635"/>
          </a:xfrm>
          <a:prstGeom prst="rect">
            <a:avLst/>
          </a:prstGeom>
        </p:spPr>
        <p:txBody>
          <a:bodyPr vert="horz" wrap="square" lIns="0" tIns="0" rIns="0" bIns="0" rtlCol="0">
            <a:spAutoFit/>
          </a:bodyPr>
          <a:lstStyle/>
          <a:p>
            <a:pPr marL="12700" defTabSz="457200"/>
            <a:r>
              <a:rPr sz="1600" b="1" spc="-15" dirty="0">
                <a:solidFill>
                  <a:srgbClr val="FFFFFF"/>
                </a:solidFill>
                <a:latin typeface="Arial"/>
                <a:cs typeface="Arial"/>
              </a:rPr>
              <a:t>RBU</a:t>
            </a:r>
            <a:endParaRPr sz="1600" dirty="0">
              <a:solidFill>
                <a:prstClr val="black"/>
              </a:solidFill>
              <a:latin typeface="Arial"/>
              <a:cs typeface="Arial"/>
            </a:endParaRPr>
          </a:p>
        </p:txBody>
      </p:sp>
      <p:sp>
        <p:nvSpPr>
          <p:cNvPr id="124" name="object 122"/>
          <p:cNvSpPr/>
          <p:nvPr/>
        </p:nvSpPr>
        <p:spPr>
          <a:xfrm>
            <a:off x="344422" y="6004316"/>
            <a:ext cx="1196339" cy="761999"/>
          </a:xfrm>
          <a:prstGeom prst="rect">
            <a:avLst/>
          </a:prstGeom>
          <a:blipFill>
            <a:blip r:embed="rId68" cstate="print"/>
            <a:stretch>
              <a:fillRect/>
            </a:stretch>
          </a:blipFill>
        </p:spPr>
        <p:txBody>
          <a:bodyPr wrap="square" lIns="0" tIns="0" rIns="0" bIns="0" rtlCol="0">
            <a:spAutoFit/>
          </a:bodyPr>
          <a:lstStyle/>
          <a:p>
            <a:pPr defTabSz="457200"/>
            <a:endParaRPr dirty="0">
              <a:solidFill>
                <a:prstClr val="black"/>
              </a:solidFill>
            </a:endParaRPr>
          </a:p>
        </p:txBody>
      </p:sp>
      <p:sp>
        <p:nvSpPr>
          <p:cNvPr id="125" name="object 123"/>
          <p:cNvSpPr/>
          <p:nvPr/>
        </p:nvSpPr>
        <p:spPr>
          <a:xfrm>
            <a:off x="399135" y="6037146"/>
            <a:ext cx="1083310" cy="647700"/>
          </a:xfrm>
          <a:custGeom>
            <a:avLst/>
            <a:gdLst/>
            <a:ahLst/>
            <a:cxnLst/>
            <a:rect l="l" t="t" r="r" b="b"/>
            <a:pathLst>
              <a:path w="1083310" h="647700">
                <a:moveTo>
                  <a:pt x="0" y="0"/>
                </a:moveTo>
                <a:lnTo>
                  <a:pt x="1082929" y="0"/>
                </a:lnTo>
                <a:lnTo>
                  <a:pt x="1082929" y="647700"/>
                </a:lnTo>
                <a:lnTo>
                  <a:pt x="0" y="647700"/>
                </a:lnTo>
                <a:lnTo>
                  <a:pt x="0" y="0"/>
                </a:lnTo>
                <a:close/>
              </a:path>
            </a:pathLst>
          </a:custGeom>
          <a:ln w="28575">
            <a:solidFill>
              <a:srgbClr val="FFFFFF"/>
            </a:solidFill>
            <a:prstDash val="lgDash"/>
          </a:ln>
        </p:spPr>
        <p:txBody>
          <a:bodyPr wrap="square" lIns="0" tIns="0" rIns="0" bIns="0" rtlCol="0">
            <a:spAutoFit/>
          </a:bodyPr>
          <a:lstStyle/>
          <a:p>
            <a:pPr defTabSz="457200"/>
            <a:endParaRPr dirty="0">
              <a:solidFill>
                <a:prstClr val="black"/>
              </a:solidFill>
            </a:endParaRPr>
          </a:p>
        </p:txBody>
      </p:sp>
      <p:sp>
        <p:nvSpPr>
          <p:cNvPr id="126" name="object 124"/>
          <p:cNvSpPr/>
          <p:nvPr/>
        </p:nvSpPr>
        <p:spPr>
          <a:xfrm>
            <a:off x="344422" y="5336804"/>
            <a:ext cx="1196339" cy="761999"/>
          </a:xfrm>
          <a:prstGeom prst="rect">
            <a:avLst/>
          </a:prstGeom>
          <a:blipFill>
            <a:blip r:embed="rId69" cstate="print"/>
            <a:stretch>
              <a:fillRect/>
            </a:stretch>
          </a:blipFill>
        </p:spPr>
        <p:txBody>
          <a:bodyPr wrap="square" lIns="0" tIns="0" rIns="0" bIns="0" rtlCol="0">
            <a:spAutoFit/>
          </a:bodyPr>
          <a:lstStyle/>
          <a:p>
            <a:pPr defTabSz="457200"/>
            <a:endParaRPr dirty="0">
              <a:solidFill>
                <a:prstClr val="black"/>
              </a:solidFill>
            </a:endParaRPr>
          </a:p>
        </p:txBody>
      </p:sp>
      <p:sp>
        <p:nvSpPr>
          <p:cNvPr id="127" name="object 125"/>
          <p:cNvSpPr/>
          <p:nvPr/>
        </p:nvSpPr>
        <p:spPr>
          <a:xfrm>
            <a:off x="399135" y="5369380"/>
            <a:ext cx="1083310" cy="647700"/>
          </a:xfrm>
          <a:custGeom>
            <a:avLst/>
            <a:gdLst/>
            <a:ahLst/>
            <a:cxnLst/>
            <a:rect l="l" t="t" r="r" b="b"/>
            <a:pathLst>
              <a:path w="1083310" h="647700">
                <a:moveTo>
                  <a:pt x="0" y="0"/>
                </a:moveTo>
                <a:lnTo>
                  <a:pt x="1082929" y="0"/>
                </a:lnTo>
                <a:lnTo>
                  <a:pt x="1082929" y="647700"/>
                </a:lnTo>
                <a:lnTo>
                  <a:pt x="0" y="647700"/>
                </a:lnTo>
                <a:lnTo>
                  <a:pt x="0" y="0"/>
                </a:lnTo>
                <a:close/>
              </a:path>
            </a:pathLst>
          </a:custGeom>
          <a:ln w="28575">
            <a:solidFill>
              <a:srgbClr val="FFFFFF"/>
            </a:solidFill>
            <a:prstDash val="lgDash"/>
          </a:ln>
        </p:spPr>
        <p:txBody>
          <a:bodyPr wrap="square" lIns="0" tIns="0" rIns="0" bIns="0" rtlCol="0">
            <a:spAutoFit/>
          </a:bodyPr>
          <a:lstStyle/>
          <a:p>
            <a:pPr defTabSz="457200"/>
            <a:endParaRPr dirty="0">
              <a:solidFill>
                <a:prstClr val="black"/>
              </a:solidFill>
            </a:endParaRPr>
          </a:p>
        </p:txBody>
      </p:sp>
      <p:sp>
        <p:nvSpPr>
          <p:cNvPr id="128" name="object 126"/>
          <p:cNvSpPr/>
          <p:nvPr/>
        </p:nvSpPr>
        <p:spPr>
          <a:xfrm>
            <a:off x="483400" y="5632867"/>
            <a:ext cx="914400" cy="767080"/>
          </a:xfrm>
          <a:custGeom>
            <a:avLst/>
            <a:gdLst/>
            <a:ahLst/>
            <a:cxnLst/>
            <a:rect l="l" t="t" r="r" b="b"/>
            <a:pathLst>
              <a:path w="914400" h="767079">
                <a:moveTo>
                  <a:pt x="0" y="0"/>
                </a:moveTo>
                <a:lnTo>
                  <a:pt x="914400" y="0"/>
                </a:lnTo>
                <a:lnTo>
                  <a:pt x="914400" y="766826"/>
                </a:lnTo>
                <a:lnTo>
                  <a:pt x="0" y="766826"/>
                </a:lnTo>
                <a:lnTo>
                  <a:pt x="0" y="0"/>
                </a:lnTo>
                <a:close/>
              </a:path>
            </a:pathLst>
          </a:custGeom>
          <a:solidFill>
            <a:srgbClr val="008000"/>
          </a:solidFill>
        </p:spPr>
        <p:txBody>
          <a:bodyPr wrap="square" lIns="0" tIns="0" rIns="0" bIns="0" rtlCol="0">
            <a:spAutoFit/>
          </a:bodyPr>
          <a:lstStyle/>
          <a:p>
            <a:pPr defTabSz="457200"/>
            <a:endParaRPr dirty="0">
              <a:solidFill>
                <a:prstClr val="black"/>
              </a:solidFill>
            </a:endParaRPr>
          </a:p>
        </p:txBody>
      </p:sp>
      <p:sp>
        <p:nvSpPr>
          <p:cNvPr id="129" name="object 127"/>
          <p:cNvSpPr/>
          <p:nvPr/>
        </p:nvSpPr>
        <p:spPr>
          <a:xfrm>
            <a:off x="483400" y="5632867"/>
            <a:ext cx="914400" cy="767080"/>
          </a:xfrm>
          <a:custGeom>
            <a:avLst/>
            <a:gdLst/>
            <a:ahLst/>
            <a:cxnLst/>
            <a:rect l="l" t="t" r="r" b="b"/>
            <a:pathLst>
              <a:path w="914400" h="767079">
                <a:moveTo>
                  <a:pt x="0" y="0"/>
                </a:moveTo>
                <a:lnTo>
                  <a:pt x="914400" y="0"/>
                </a:lnTo>
                <a:lnTo>
                  <a:pt x="914400" y="766826"/>
                </a:lnTo>
                <a:lnTo>
                  <a:pt x="0" y="766826"/>
                </a:lnTo>
                <a:lnTo>
                  <a:pt x="0" y="0"/>
                </a:lnTo>
                <a:close/>
              </a:path>
            </a:pathLst>
          </a:custGeom>
          <a:ln w="19050">
            <a:solidFill>
              <a:srgbClr val="FFFFFF"/>
            </a:solidFill>
          </a:ln>
        </p:spPr>
        <p:txBody>
          <a:bodyPr wrap="square" lIns="0" tIns="0" rIns="0" bIns="0" rtlCol="0">
            <a:spAutoFit/>
          </a:bodyPr>
          <a:lstStyle/>
          <a:p>
            <a:pPr defTabSz="457200"/>
            <a:endParaRPr dirty="0">
              <a:solidFill>
                <a:prstClr val="black"/>
              </a:solidFill>
            </a:endParaRPr>
          </a:p>
        </p:txBody>
      </p:sp>
      <p:sp>
        <p:nvSpPr>
          <p:cNvPr id="130" name="object 128"/>
          <p:cNvSpPr txBox="1"/>
          <p:nvPr/>
        </p:nvSpPr>
        <p:spPr>
          <a:xfrm>
            <a:off x="576493" y="5797334"/>
            <a:ext cx="728980" cy="438150"/>
          </a:xfrm>
          <a:prstGeom prst="rect">
            <a:avLst/>
          </a:prstGeom>
        </p:spPr>
        <p:txBody>
          <a:bodyPr vert="horz" wrap="square" lIns="0" tIns="0" rIns="0" bIns="0" rtlCol="0">
            <a:spAutoFit/>
          </a:bodyPr>
          <a:lstStyle/>
          <a:p>
            <a:pPr marL="234950" marR="6350" indent="-222885" defTabSz="457200"/>
            <a:r>
              <a:rPr sz="1400" b="1" dirty="0">
                <a:solidFill>
                  <a:prstClr val="black"/>
                </a:solidFill>
                <a:latin typeface="Arial"/>
                <a:cs typeface="Arial"/>
              </a:rPr>
              <a:t>GOES-R GS</a:t>
            </a:r>
            <a:endParaRPr sz="1400" dirty="0">
              <a:solidFill>
                <a:prstClr val="black"/>
              </a:solidFill>
              <a:latin typeface="Arial"/>
              <a:cs typeface="Arial"/>
            </a:endParaRPr>
          </a:p>
        </p:txBody>
      </p:sp>
      <p:sp>
        <p:nvSpPr>
          <p:cNvPr id="131" name="object 129"/>
          <p:cNvSpPr txBox="1"/>
          <p:nvPr/>
        </p:nvSpPr>
        <p:spPr>
          <a:xfrm>
            <a:off x="606922" y="5367005"/>
            <a:ext cx="785495" cy="254635"/>
          </a:xfrm>
          <a:prstGeom prst="rect">
            <a:avLst/>
          </a:prstGeom>
        </p:spPr>
        <p:txBody>
          <a:bodyPr vert="horz" wrap="square" lIns="0" tIns="0" rIns="0" bIns="0" rtlCol="0">
            <a:spAutoFit/>
          </a:bodyPr>
          <a:lstStyle/>
          <a:p>
            <a:pPr marL="12700" defTabSz="457200"/>
            <a:r>
              <a:rPr sz="1600" b="1" spc="-15" dirty="0">
                <a:solidFill>
                  <a:prstClr val="black"/>
                </a:solidFill>
                <a:latin typeface="Arial"/>
                <a:cs typeface="Arial"/>
              </a:rPr>
              <a:t>WCD</a:t>
            </a:r>
            <a:r>
              <a:rPr sz="1600" b="1" spc="-65" dirty="0">
                <a:solidFill>
                  <a:prstClr val="black"/>
                </a:solidFill>
                <a:latin typeface="Arial"/>
                <a:cs typeface="Arial"/>
              </a:rPr>
              <a:t>A</a:t>
            </a:r>
            <a:r>
              <a:rPr sz="1600" b="1" spc="-15" dirty="0">
                <a:solidFill>
                  <a:prstClr val="black"/>
                </a:solidFill>
                <a:latin typeface="Arial"/>
                <a:cs typeface="Arial"/>
              </a:rPr>
              <a:t>S</a:t>
            </a:r>
            <a:endParaRPr sz="1600" dirty="0">
              <a:solidFill>
                <a:prstClr val="black"/>
              </a:solidFill>
              <a:latin typeface="Arial"/>
              <a:cs typeface="Arial"/>
            </a:endParaRPr>
          </a:p>
        </p:txBody>
      </p:sp>
      <p:sp>
        <p:nvSpPr>
          <p:cNvPr id="132" name="object 130"/>
          <p:cNvSpPr/>
          <p:nvPr/>
        </p:nvSpPr>
        <p:spPr>
          <a:xfrm>
            <a:off x="152257" y="1468501"/>
            <a:ext cx="2660376" cy="1716807"/>
          </a:xfrm>
          <a:prstGeom prst="rect">
            <a:avLst/>
          </a:prstGeom>
          <a:blipFill>
            <a:blip r:embed="rId70" cstate="print"/>
            <a:stretch>
              <a:fillRect/>
            </a:stretch>
          </a:blipFill>
        </p:spPr>
        <p:txBody>
          <a:bodyPr wrap="square" lIns="0" tIns="0" rIns="0" bIns="0" rtlCol="0">
            <a:spAutoFit/>
          </a:bodyPr>
          <a:lstStyle/>
          <a:p>
            <a:pPr defTabSz="457200"/>
            <a:endParaRPr dirty="0">
              <a:solidFill>
                <a:prstClr val="black"/>
              </a:solidFill>
            </a:endParaRPr>
          </a:p>
        </p:txBody>
      </p:sp>
      <p:sp>
        <p:nvSpPr>
          <p:cNvPr id="38" name="object 36"/>
          <p:cNvSpPr txBox="1"/>
          <p:nvPr/>
        </p:nvSpPr>
        <p:spPr>
          <a:xfrm>
            <a:off x="3144529" y="3005900"/>
            <a:ext cx="3013710" cy="941283"/>
          </a:xfrm>
          <a:prstGeom prst="rect">
            <a:avLst/>
          </a:prstGeom>
        </p:spPr>
        <p:txBody>
          <a:bodyPr vert="horz" wrap="square" lIns="0" tIns="0" rIns="0" bIns="0" rtlCol="0">
            <a:spAutoFit/>
          </a:bodyPr>
          <a:lstStyle/>
          <a:p>
            <a:pPr marR="6350" algn="r" defTabSz="457200"/>
            <a:r>
              <a:rPr sz="1100" b="1" spc="-10" dirty="0">
                <a:solidFill>
                  <a:prstClr val="black"/>
                </a:solidFill>
                <a:latin typeface="Arial"/>
                <a:cs typeface="Arial"/>
              </a:rPr>
              <a:t>N</a:t>
            </a:r>
            <a:r>
              <a:rPr sz="1100" b="1" spc="5" dirty="0">
                <a:solidFill>
                  <a:prstClr val="black"/>
                </a:solidFill>
                <a:latin typeface="Arial"/>
                <a:cs typeface="Arial"/>
              </a:rPr>
              <a:t>O</a:t>
            </a:r>
            <a:r>
              <a:rPr sz="1100" b="1" spc="-30" dirty="0">
                <a:solidFill>
                  <a:prstClr val="black"/>
                </a:solidFill>
                <a:latin typeface="Arial"/>
                <a:cs typeface="Arial"/>
              </a:rPr>
              <a:t>AA</a:t>
            </a:r>
            <a:endParaRPr sz="1100" dirty="0">
              <a:solidFill>
                <a:prstClr val="black"/>
              </a:solidFill>
              <a:latin typeface="Arial"/>
              <a:cs typeface="Arial"/>
            </a:endParaRPr>
          </a:p>
          <a:p>
            <a:pPr marR="69215" algn="r" defTabSz="457200"/>
            <a:r>
              <a:rPr sz="1100" b="1" spc="-5" dirty="0">
                <a:solidFill>
                  <a:prstClr val="black"/>
                </a:solidFill>
                <a:latin typeface="Arial"/>
                <a:cs typeface="Arial"/>
              </a:rPr>
              <a:t>Po</a:t>
            </a:r>
            <a:r>
              <a:rPr sz="1100" b="1" dirty="0">
                <a:solidFill>
                  <a:prstClr val="black"/>
                </a:solidFill>
                <a:latin typeface="Arial"/>
                <a:cs typeface="Arial"/>
              </a:rPr>
              <a:t>rt</a:t>
            </a:r>
            <a:endParaRPr sz="1100" dirty="0">
              <a:solidFill>
                <a:prstClr val="black"/>
              </a:solidFill>
              <a:latin typeface="Arial"/>
              <a:cs typeface="Arial"/>
            </a:endParaRPr>
          </a:p>
          <a:p>
            <a:pPr defTabSz="457200">
              <a:lnSpc>
                <a:spcPts val="1200"/>
              </a:lnSpc>
              <a:spcBef>
                <a:spcPts val="62"/>
              </a:spcBef>
            </a:pPr>
            <a:endParaRPr sz="1200" dirty="0">
              <a:solidFill>
                <a:prstClr val="black"/>
              </a:solidFill>
            </a:endParaRPr>
          </a:p>
          <a:p>
            <a:pPr marL="12700" marR="1490345" indent="213360" defTabSz="457200">
              <a:lnSpc>
                <a:spcPts val="1680"/>
              </a:lnSpc>
            </a:pPr>
            <a:r>
              <a:rPr sz="1450" i="1" spc="-35" dirty="0">
                <a:solidFill>
                  <a:prstClr val="black"/>
                </a:solidFill>
                <a:latin typeface="Arial Rounded MT Bold"/>
                <a:cs typeface="Arial Rounded MT Bold"/>
              </a:rPr>
              <a:t>L</a:t>
            </a:r>
            <a:r>
              <a:rPr sz="1450" i="1" spc="-30" dirty="0">
                <a:solidFill>
                  <a:prstClr val="black"/>
                </a:solidFill>
                <a:latin typeface="Arial Rounded MT Bold"/>
                <a:cs typeface="Arial Rounded MT Bold"/>
              </a:rPr>
              <a:t>1</a:t>
            </a:r>
            <a:r>
              <a:rPr sz="1450" i="1" spc="-45" dirty="0">
                <a:solidFill>
                  <a:prstClr val="black"/>
                </a:solidFill>
                <a:latin typeface="Arial Rounded MT Bold"/>
                <a:cs typeface="Arial Rounded MT Bold"/>
              </a:rPr>
              <a:t>B</a:t>
            </a:r>
            <a:r>
              <a:rPr sz="1450" i="1" spc="-20" dirty="0">
                <a:solidFill>
                  <a:prstClr val="black"/>
                </a:solidFill>
                <a:latin typeface="Arial Rounded MT Bold"/>
                <a:cs typeface="Arial Rounded MT Bold"/>
              </a:rPr>
              <a:t> </a:t>
            </a:r>
            <a:r>
              <a:rPr sz="1450" i="1" spc="-30" dirty="0">
                <a:solidFill>
                  <a:prstClr val="black"/>
                </a:solidFill>
                <a:latin typeface="Arial Rounded MT Bold"/>
                <a:cs typeface="Arial Rounded MT Bold"/>
              </a:rPr>
              <a:t>a</a:t>
            </a:r>
            <a:r>
              <a:rPr sz="1450" i="1" spc="-40" dirty="0">
                <a:solidFill>
                  <a:prstClr val="black"/>
                </a:solidFill>
                <a:latin typeface="Arial Rounded MT Bold"/>
                <a:cs typeface="Arial Rounded MT Bold"/>
              </a:rPr>
              <a:t>nd</a:t>
            </a:r>
            <a:r>
              <a:rPr sz="1450" i="1" spc="-20" dirty="0">
                <a:solidFill>
                  <a:prstClr val="black"/>
                </a:solidFill>
                <a:latin typeface="Arial Rounded MT Bold"/>
                <a:cs typeface="Arial Rounded MT Bold"/>
              </a:rPr>
              <a:t> </a:t>
            </a:r>
            <a:r>
              <a:rPr sz="1450" i="1" spc="-35" dirty="0">
                <a:solidFill>
                  <a:prstClr val="black"/>
                </a:solidFill>
                <a:latin typeface="Arial Rounded MT Bold"/>
                <a:cs typeface="Arial Rounded MT Bold"/>
              </a:rPr>
              <a:t>L</a:t>
            </a:r>
            <a:r>
              <a:rPr sz="1450" i="1" spc="-30" dirty="0">
                <a:solidFill>
                  <a:prstClr val="black"/>
                </a:solidFill>
                <a:latin typeface="Arial Rounded MT Bold"/>
                <a:cs typeface="Arial Rounded MT Bold"/>
              </a:rPr>
              <a:t>2</a:t>
            </a:r>
            <a:r>
              <a:rPr sz="1450" i="1" spc="-35" dirty="0">
                <a:solidFill>
                  <a:prstClr val="black"/>
                </a:solidFill>
                <a:latin typeface="Arial Rounded MT Bold"/>
                <a:cs typeface="Arial Rounded MT Bold"/>
              </a:rPr>
              <a:t>+</a:t>
            </a:r>
            <a:r>
              <a:rPr sz="1450" i="1" spc="-15" dirty="0">
                <a:solidFill>
                  <a:prstClr val="black"/>
                </a:solidFill>
                <a:latin typeface="Arial Rounded MT Bold"/>
                <a:cs typeface="Arial Rounded MT Bold"/>
              </a:rPr>
              <a:t> </a:t>
            </a:r>
            <a:r>
              <a:rPr sz="1450" i="1" spc="-35" dirty="0" smtClean="0">
                <a:solidFill>
                  <a:prstClr val="black"/>
                </a:solidFill>
                <a:latin typeface="Arial Rounded MT Bold"/>
                <a:cs typeface="Arial Rounded MT Bold"/>
              </a:rPr>
              <a:t>Der</a:t>
            </a:r>
            <a:r>
              <a:rPr sz="1450" i="1" spc="-20" dirty="0" smtClean="0">
                <a:solidFill>
                  <a:prstClr val="black"/>
                </a:solidFill>
                <a:latin typeface="Arial Rounded MT Bold"/>
                <a:cs typeface="Arial Rounded MT Bold"/>
              </a:rPr>
              <a:t>i</a:t>
            </a:r>
            <a:r>
              <a:rPr sz="1450" i="1" spc="-65" dirty="0" smtClean="0">
                <a:solidFill>
                  <a:prstClr val="black"/>
                </a:solidFill>
                <a:latin typeface="Arial Rounded MT Bold"/>
                <a:cs typeface="Arial Rounded MT Bold"/>
              </a:rPr>
              <a:t>v</a:t>
            </a:r>
            <a:r>
              <a:rPr sz="1450" i="1" spc="-30" dirty="0" smtClean="0">
                <a:solidFill>
                  <a:prstClr val="black"/>
                </a:solidFill>
                <a:latin typeface="Arial Rounded MT Bold"/>
                <a:cs typeface="Arial Rounded MT Bold"/>
              </a:rPr>
              <a:t>e</a:t>
            </a:r>
            <a:r>
              <a:rPr sz="1450" i="1" spc="-40" dirty="0" smtClean="0">
                <a:solidFill>
                  <a:prstClr val="black"/>
                </a:solidFill>
                <a:latin typeface="Arial Rounded MT Bold"/>
                <a:cs typeface="Arial Rounded MT Bold"/>
              </a:rPr>
              <a:t>d</a:t>
            </a:r>
            <a:r>
              <a:rPr sz="1450" i="1" spc="-30" dirty="0" smtClean="0">
                <a:solidFill>
                  <a:prstClr val="black"/>
                </a:solidFill>
                <a:latin typeface="Arial Rounded MT Bold"/>
                <a:cs typeface="Arial Rounded MT Bold"/>
              </a:rPr>
              <a:t> </a:t>
            </a:r>
            <a:r>
              <a:rPr sz="1450" i="1" spc="-40" dirty="0">
                <a:solidFill>
                  <a:prstClr val="black"/>
                </a:solidFill>
                <a:latin typeface="Arial Rounded MT Bold"/>
                <a:cs typeface="Arial Rounded MT Bold"/>
              </a:rPr>
              <a:t>P</a:t>
            </a:r>
            <a:r>
              <a:rPr sz="1450" i="1" spc="-85" dirty="0">
                <a:solidFill>
                  <a:prstClr val="black"/>
                </a:solidFill>
                <a:latin typeface="Arial Rounded MT Bold"/>
                <a:cs typeface="Arial Rounded MT Bold"/>
              </a:rPr>
              <a:t>r</a:t>
            </a:r>
            <a:r>
              <a:rPr sz="1450" i="1" spc="-35" dirty="0">
                <a:solidFill>
                  <a:prstClr val="black"/>
                </a:solidFill>
                <a:latin typeface="Arial Rounded MT Bold"/>
                <a:cs typeface="Arial Rounded MT Bold"/>
              </a:rPr>
              <a:t>o</a:t>
            </a:r>
            <a:r>
              <a:rPr sz="1450" i="1" spc="-45" dirty="0">
                <a:solidFill>
                  <a:prstClr val="black"/>
                </a:solidFill>
                <a:latin typeface="Arial Rounded MT Bold"/>
                <a:cs typeface="Arial Rounded MT Bold"/>
              </a:rPr>
              <a:t>d</a:t>
            </a:r>
            <a:r>
              <a:rPr sz="1450" i="1" spc="-35" dirty="0">
                <a:solidFill>
                  <a:prstClr val="black"/>
                </a:solidFill>
                <a:latin typeface="Arial Rounded MT Bold"/>
                <a:cs typeface="Arial Rounded MT Bold"/>
              </a:rPr>
              <a:t>u</a:t>
            </a:r>
            <a:r>
              <a:rPr sz="1450" i="1" spc="-30" dirty="0">
                <a:solidFill>
                  <a:prstClr val="black"/>
                </a:solidFill>
                <a:latin typeface="Arial Rounded MT Bold"/>
                <a:cs typeface="Arial Rounded MT Bold"/>
              </a:rPr>
              <a:t>c</a:t>
            </a:r>
            <a:r>
              <a:rPr sz="1450" i="1" spc="-35" dirty="0">
                <a:solidFill>
                  <a:prstClr val="black"/>
                </a:solidFill>
                <a:latin typeface="Arial Rounded MT Bold"/>
                <a:cs typeface="Arial Rounded MT Bold"/>
              </a:rPr>
              <a:t>ts</a:t>
            </a:r>
            <a:endParaRPr sz="1450" dirty="0">
              <a:solidFill>
                <a:prstClr val="black"/>
              </a:solidFill>
              <a:latin typeface="Arial Rounded MT Bold"/>
              <a:cs typeface="Arial Rounded MT Bold"/>
            </a:endParaRPr>
          </a:p>
        </p:txBody>
      </p:sp>
      <p:sp>
        <p:nvSpPr>
          <p:cNvPr id="122" name="object 120"/>
          <p:cNvSpPr/>
          <p:nvPr/>
        </p:nvSpPr>
        <p:spPr>
          <a:xfrm>
            <a:off x="1383973" y="3268222"/>
            <a:ext cx="1978291" cy="2288400"/>
          </a:xfrm>
          <a:prstGeom prst="rect">
            <a:avLst/>
          </a:prstGeom>
          <a:blipFill>
            <a:blip r:embed="rId71" cstate="print"/>
            <a:stretch>
              <a:fillRect/>
            </a:stretch>
          </a:blipFill>
        </p:spPr>
        <p:txBody>
          <a:bodyPr wrap="square" lIns="0" tIns="0" rIns="0" bIns="0" rtlCol="0">
            <a:spAutoFit/>
          </a:bodyPr>
          <a:lstStyle/>
          <a:p>
            <a:pPr defTabSz="457200"/>
            <a:endParaRPr dirty="0">
              <a:solidFill>
                <a:prstClr val="black"/>
              </a:solidFill>
            </a:endParaRPr>
          </a:p>
        </p:txBody>
      </p:sp>
      <p:sp>
        <p:nvSpPr>
          <p:cNvPr id="133" name="object 58"/>
          <p:cNvSpPr/>
          <p:nvPr/>
        </p:nvSpPr>
        <p:spPr>
          <a:xfrm rot="2815592">
            <a:off x="6150407" y="3045494"/>
            <a:ext cx="931125" cy="467233"/>
          </a:xfrm>
          <a:prstGeom prst="rect">
            <a:avLst/>
          </a:prstGeom>
          <a:blipFill>
            <a:blip r:embed="rId38" cstate="print"/>
            <a:stretch>
              <a:fillRect/>
            </a:stretch>
          </a:blipFill>
        </p:spPr>
        <p:txBody>
          <a:bodyPr wrap="square" lIns="0" tIns="0" rIns="0" bIns="0" rtlCol="0">
            <a:spAutoFit/>
          </a:bodyPr>
          <a:lstStyle/>
          <a:p>
            <a:pPr defTabSz="457200"/>
            <a:endParaRPr dirty="0">
              <a:solidFill>
                <a:prstClr val="black"/>
              </a:solidFill>
            </a:endParaRPr>
          </a:p>
        </p:txBody>
      </p:sp>
    </p:spTree>
    <p:extLst>
      <p:ext uri="{BB962C8B-B14F-4D97-AF65-F5344CB8AC3E}">
        <p14:creationId xmlns:p14="http://schemas.microsoft.com/office/powerpoint/2010/main" val="3448996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0832"/>
            <a:ext cx="9146901"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Future 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err="1" smtClean="0">
                <a:solidFill>
                  <a:schemeClr val="tx2"/>
                </a:solidFill>
                <a:effectLst>
                  <a:outerShdw blurRad="38100" dist="38100" dir="2700000" algn="tl">
                    <a:srgbClr val="000000">
                      <a:alpha val="43137"/>
                    </a:srgbClr>
                  </a:outerShdw>
                </a:effectLst>
              </a:rPr>
              <a:t>Himawari</a:t>
            </a:r>
            <a:r>
              <a:rPr lang="en-US" sz="3600" b="1" dirty="0" smtClean="0">
                <a:solidFill>
                  <a:schemeClr val="tx2"/>
                </a:solidFill>
                <a:effectLst>
                  <a:outerShdw blurRad="38100" dist="38100" dir="2700000" algn="tl">
                    <a:srgbClr val="000000">
                      <a:alpha val="43137"/>
                    </a:srgbClr>
                  </a:outerShdw>
                </a:effectLst>
              </a:rPr>
              <a:t> Project</a:t>
            </a:r>
            <a:endParaRPr lang="en-US" sz="3600" b="1" dirty="0">
              <a:solidFill>
                <a:schemeClr val="tx2"/>
              </a:solidFill>
              <a:effectLst>
                <a:outerShdw blurRad="38100" dist="38100" dir="2700000" algn="tl">
                  <a:srgbClr val="000000">
                    <a:alpha val="43137"/>
                  </a:srgbClr>
                </a:outerShdw>
              </a:effectLst>
            </a:endParaRPr>
          </a:p>
        </p:txBody>
      </p:sp>
      <p:sp>
        <p:nvSpPr>
          <p:cNvPr id="23" name="object 21"/>
          <p:cNvSpPr/>
          <p:nvPr/>
        </p:nvSpPr>
        <p:spPr>
          <a:xfrm>
            <a:off x="6734556" y="514881"/>
            <a:ext cx="701039" cy="1008875"/>
          </a:xfrm>
          <a:prstGeom prst="rect">
            <a:avLst/>
          </a:prstGeom>
          <a:blipFill>
            <a:blip r:embed="rId3" cstate="print"/>
            <a:stretch>
              <a:fillRect/>
            </a:stretch>
          </a:blipFill>
        </p:spPr>
        <p:txBody>
          <a:bodyPr wrap="square" lIns="0" tIns="0" rIns="0" bIns="0" rtlCol="0">
            <a:spAutoFit/>
          </a:bodyPr>
          <a:lstStyle/>
          <a:p>
            <a:pPr defTabSz="457200"/>
            <a:endParaRPr dirty="0">
              <a:solidFill>
                <a:prstClr val="black"/>
              </a:solidFill>
            </a:endParaRPr>
          </a:p>
        </p:txBody>
      </p:sp>
      <p:pic>
        <p:nvPicPr>
          <p:cNvPr id="133" name="Picture 6" descr="http://coast.noaa.gov/czm/landconservation/media/noaa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34" name="Rectangle 133"/>
          <p:cNvSpPr/>
          <p:nvPr/>
        </p:nvSpPr>
        <p:spPr>
          <a:xfrm>
            <a:off x="375402" y="2043294"/>
            <a:ext cx="8390022" cy="3970318"/>
          </a:xfrm>
          <a:prstGeom prst="rect">
            <a:avLst/>
          </a:prstGeom>
        </p:spPr>
        <p:txBody>
          <a:bodyPr wrap="square">
            <a:spAutoFit/>
          </a:bodyPr>
          <a:lstStyle/>
          <a:p>
            <a:pPr marL="285750" indent="-285750" defTabSz="457200">
              <a:buFont typeface="Arial" panose="020B0604020202020204" pitchFamily="34" charset="0"/>
              <a:buChar char="•"/>
            </a:pPr>
            <a:r>
              <a:rPr lang="en-US" dirty="0">
                <a:solidFill>
                  <a:prstClr val="black"/>
                </a:solidFill>
              </a:rPr>
              <a:t>JMA and NOAA/NESDIS collaborated on testing and establishing a connection to </a:t>
            </a:r>
            <a:r>
              <a:rPr lang="en-US" dirty="0" err="1">
                <a:solidFill>
                  <a:prstClr val="black"/>
                </a:solidFill>
              </a:rPr>
              <a:t>HimawariCloud</a:t>
            </a:r>
            <a:r>
              <a:rPr lang="en-US" dirty="0">
                <a:solidFill>
                  <a:prstClr val="black"/>
                </a:solidFill>
              </a:rPr>
              <a:t> service for the access of H-8 HSD level 1b to support NOAA users.</a:t>
            </a:r>
          </a:p>
          <a:p>
            <a:pPr marL="285750" indent="-285750" defTabSz="457200">
              <a:buFont typeface="Arial" panose="020B0604020202020204" pitchFamily="34" charset="0"/>
              <a:buChar char="•"/>
            </a:pPr>
            <a:r>
              <a:rPr lang="en-US" dirty="0">
                <a:solidFill>
                  <a:prstClr val="black"/>
                </a:solidFill>
              </a:rPr>
              <a:t>NESDIS Center for Satellite Applications and Research (STAR) is hosting the </a:t>
            </a:r>
            <a:r>
              <a:rPr lang="en-US" dirty="0" smtClean="0">
                <a:solidFill>
                  <a:prstClr val="black"/>
                </a:solidFill>
              </a:rPr>
              <a:t>IOC </a:t>
            </a:r>
            <a:r>
              <a:rPr lang="en-US" dirty="0">
                <a:solidFill>
                  <a:prstClr val="black"/>
                </a:solidFill>
              </a:rPr>
              <a:t>(including Data Ingest, Data Processing and Product Generation, and Data Distribution).</a:t>
            </a:r>
          </a:p>
          <a:p>
            <a:pPr marL="285750" indent="-285750" defTabSz="457200">
              <a:buFont typeface="Arial" panose="020B0604020202020204" pitchFamily="34" charset="0"/>
              <a:buChar char="•"/>
            </a:pPr>
            <a:r>
              <a:rPr lang="en-US" dirty="0">
                <a:solidFill>
                  <a:prstClr val="black"/>
                </a:solidFill>
              </a:rPr>
              <a:t>Full H-8 16 channel AHI data distribution from the STAR server began in April 2015.  This configuration will be in effect until the activation of the PDA in summer 2016.</a:t>
            </a:r>
          </a:p>
          <a:p>
            <a:pPr marL="285750" indent="-285750" defTabSz="457200">
              <a:buFont typeface="Arial" panose="020B0604020202020204" pitchFamily="34" charset="0"/>
              <a:buChar char="•"/>
            </a:pPr>
            <a:r>
              <a:rPr lang="en-US" dirty="0">
                <a:solidFill>
                  <a:prstClr val="black"/>
                </a:solidFill>
              </a:rPr>
              <a:t>SINET and Internet pathways are being used to access H-8 data from JMA’s </a:t>
            </a:r>
            <a:r>
              <a:rPr lang="en-US" dirty="0" err="1" smtClean="0">
                <a:solidFill>
                  <a:prstClr val="black"/>
                </a:solidFill>
              </a:rPr>
              <a:t>HimwariCloud</a:t>
            </a:r>
            <a:r>
              <a:rPr lang="en-US" dirty="0" smtClean="0">
                <a:solidFill>
                  <a:prstClr val="black"/>
                </a:solidFill>
              </a:rPr>
              <a:t> </a:t>
            </a:r>
            <a:r>
              <a:rPr lang="en-US" dirty="0">
                <a:solidFill>
                  <a:prstClr val="black"/>
                </a:solidFill>
              </a:rPr>
              <a:t>service.</a:t>
            </a:r>
          </a:p>
          <a:p>
            <a:pPr marL="285750" indent="-285750" defTabSz="457200">
              <a:buFont typeface="Arial" panose="020B0604020202020204" pitchFamily="34" charset="0"/>
              <a:buChar char="•"/>
            </a:pPr>
            <a:r>
              <a:rPr lang="en-US" dirty="0">
                <a:solidFill>
                  <a:prstClr val="black"/>
                </a:solidFill>
              </a:rPr>
              <a:t>H-8 data from STAR’s server  is provided on a best effort basis to NWS JCSDA, NWS AWIPS II, and DoD.  </a:t>
            </a:r>
          </a:p>
          <a:p>
            <a:pPr marL="285750" indent="-285750" defTabSz="457200">
              <a:buFont typeface="Arial" panose="020B0604020202020204" pitchFamily="34" charset="0"/>
              <a:buChar char="•"/>
            </a:pPr>
            <a:r>
              <a:rPr lang="en-US" dirty="0">
                <a:solidFill>
                  <a:prstClr val="black"/>
                </a:solidFill>
              </a:rPr>
              <a:t>Future Data Processing and Product Generation</a:t>
            </a:r>
          </a:p>
          <a:p>
            <a:pPr marL="742950" lvl="1" indent="-285750" defTabSz="457200">
              <a:buFont typeface="Arial" panose="020B0604020202020204" pitchFamily="34" charset="0"/>
              <a:buChar char="•"/>
            </a:pPr>
            <a:r>
              <a:rPr lang="en-US" dirty="0">
                <a:solidFill>
                  <a:prstClr val="black"/>
                </a:solidFill>
              </a:rPr>
              <a:t>NESDIS is currently assessing alternatives for the operational data processing and product generation system at the NSOF.</a:t>
            </a:r>
          </a:p>
        </p:txBody>
      </p:sp>
    </p:spTree>
    <p:extLst>
      <p:ext uri="{BB962C8B-B14F-4D97-AF65-F5344CB8AC3E}">
        <p14:creationId xmlns:p14="http://schemas.microsoft.com/office/powerpoint/2010/main" val="34343501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nasa.gov/sites/default/files/1668v1_20150127-blizzarddnb.p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550" y="3607178"/>
            <a:ext cx="9174198" cy="264349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215" y="1572797"/>
            <a:ext cx="9174197" cy="2223701"/>
          </a:xfrm>
          <a:prstGeom prst="rect">
            <a:avLst/>
          </a:prstGeom>
          <a:solidFill>
            <a:srgbClr val="00ACA8"/>
          </a:solidFill>
          <a:ln>
            <a:solidFill>
              <a:srgbClr val="00A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endParaRPr>
          </a:p>
        </p:txBody>
      </p:sp>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Future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a:solidFill>
                  <a:schemeClr val="tx2"/>
                </a:solidFill>
                <a:effectLst>
                  <a:outerShdw blurRad="38100" dist="38100" dir="2700000" algn="tl">
                    <a:srgbClr val="000000">
                      <a:alpha val="43137"/>
                    </a:srgbClr>
                  </a:outerShdw>
                </a:effectLst>
              </a:rPr>
              <a:t>JPSS</a:t>
            </a:r>
          </a:p>
        </p:txBody>
      </p:sp>
      <p:sp>
        <p:nvSpPr>
          <p:cNvPr id="3" name="Content Placeholder 2"/>
          <p:cNvSpPr>
            <a:spLocks noGrp="1"/>
          </p:cNvSpPr>
          <p:nvPr>
            <p:ph idx="4294967295"/>
          </p:nvPr>
        </p:nvSpPr>
        <p:spPr>
          <a:xfrm>
            <a:off x="6727456" y="4968291"/>
            <a:ext cx="2111744" cy="670509"/>
          </a:xfrm>
        </p:spPr>
        <p:txBody>
          <a:bodyPr>
            <a:noAutofit/>
          </a:bodyPr>
          <a:lstStyle/>
          <a:p>
            <a:pPr marL="0" indent="0">
              <a:lnSpc>
                <a:spcPct val="60000"/>
              </a:lnSpc>
              <a:buNone/>
            </a:pPr>
            <a:r>
              <a:rPr lang="en-US" sz="2800" dirty="0" smtClean="0">
                <a:solidFill>
                  <a:srgbClr val="009999"/>
                </a:solidFill>
                <a:latin typeface="Arial Narrow" panose="020B0606020202030204" pitchFamily="34" charset="0"/>
                <a:cs typeface="Arial" panose="020B0604020202020204" pitchFamily="34" charset="0"/>
              </a:rPr>
              <a:t>JPSS</a:t>
            </a:r>
          </a:p>
          <a:p>
            <a:pPr marL="0" indent="0">
              <a:lnSpc>
                <a:spcPct val="60000"/>
              </a:lnSpc>
              <a:buNone/>
            </a:pPr>
            <a:r>
              <a:rPr lang="en-US" sz="2800" b="1" dirty="0" smtClean="0">
                <a:solidFill>
                  <a:srgbClr val="009999"/>
                </a:solidFill>
                <a:latin typeface="Arial Black" panose="020B0A04020102020204" pitchFamily="34" charset="0"/>
                <a:cs typeface="Arial" panose="020B0604020202020204" pitchFamily="34" charset="0"/>
              </a:rPr>
              <a:t>2017</a:t>
            </a:r>
            <a:endParaRPr lang="en-US" sz="2800" b="1" dirty="0">
              <a:solidFill>
                <a:srgbClr val="009999"/>
              </a:solidFill>
              <a:latin typeface="Arial Black" panose="020B0A04020102020204" pitchFamily="34" charset="0"/>
              <a:cs typeface="Arial" panose="020B0604020202020204" pitchFamily="34" charset="0"/>
            </a:endParaRPr>
          </a:p>
        </p:txBody>
      </p:sp>
      <p:pic>
        <p:nvPicPr>
          <p:cNvPr id="6" name="Picture 6" descr="http://coast.noaa.gov/czm/landconservation/media/noaa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050" name="Picture 2" descr="http://npp.gsfc.nasa.gov/images/airs-amsu.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984755" y="2008832"/>
            <a:ext cx="1521107" cy="1295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95986" y="3358437"/>
            <a:ext cx="1098645" cy="461665"/>
          </a:xfrm>
          <a:prstGeom prst="rect">
            <a:avLst/>
          </a:prstGeom>
        </p:spPr>
        <p:txBody>
          <a:bodyPr wrap="square">
            <a:spAutoFit/>
          </a:bodyPr>
          <a:lstStyle/>
          <a:p>
            <a:pPr algn="ctr" defTabSz="457200"/>
            <a:r>
              <a:rPr lang="en-US" sz="2400" b="1" dirty="0">
                <a:solidFill>
                  <a:prstClr val="white"/>
                </a:solidFill>
                <a:latin typeface="Arial" panose="020B0604020202020204" pitchFamily="34" charset="0"/>
                <a:cs typeface="Arial" panose="020B0604020202020204" pitchFamily="34" charset="0"/>
              </a:rPr>
              <a:t>ATMS</a:t>
            </a:r>
          </a:p>
        </p:txBody>
      </p:sp>
      <p:pic>
        <p:nvPicPr>
          <p:cNvPr id="13"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 b="-1920"/>
          <a:stretch/>
        </p:blipFill>
        <p:spPr bwMode="auto">
          <a:xfrm>
            <a:off x="3778711" y="1956882"/>
            <a:ext cx="1509734" cy="1399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984256" y="3358437"/>
            <a:ext cx="1098645" cy="461665"/>
          </a:xfrm>
          <a:prstGeom prst="rect">
            <a:avLst/>
          </a:prstGeom>
        </p:spPr>
        <p:txBody>
          <a:bodyPr wrap="square">
            <a:spAutoFit/>
          </a:bodyPr>
          <a:lstStyle/>
          <a:p>
            <a:pPr algn="ctr" defTabSz="457200"/>
            <a:r>
              <a:rPr lang="en-US" sz="2400" b="1" dirty="0">
                <a:solidFill>
                  <a:prstClr val="white"/>
                </a:solidFill>
                <a:latin typeface="Arial" panose="020B0604020202020204" pitchFamily="34" charset="0"/>
                <a:cs typeface="Arial" panose="020B0604020202020204" pitchFamily="34" charset="0"/>
              </a:rPr>
              <a:t>VIIRS</a:t>
            </a:r>
          </a:p>
        </p:txBody>
      </p:sp>
      <p:pic>
        <p:nvPicPr>
          <p:cNvPr id="2054" name="Picture 6" descr="http://www.nasa.gov/images/content/620328main_ceres-firstlight-sw-973x54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561294" y="1975687"/>
            <a:ext cx="1509734" cy="13616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Rectangle 15"/>
          <p:cNvSpPr/>
          <p:nvPr/>
        </p:nvSpPr>
        <p:spPr>
          <a:xfrm>
            <a:off x="5664066" y="3358437"/>
            <a:ext cx="1304190" cy="461665"/>
          </a:xfrm>
          <a:prstGeom prst="rect">
            <a:avLst/>
          </a:prstGeom>
        </p:spPr>
        <p:txBody>
          <a:bodyPr wrap="square">
            <a:spAutoFit/>
          </a:bodyPr>
          <a:lstStyle/>
          <a:p>
            <a:pPr algn="ctr" defTabSz="457200"/>
            <a:r>
              <a:rPr lang="en-US" sz="2400" b="1" dirty="0">
                <a:solidFill>
                  <a:prstClr val="white"/>
                </a:solidFill>
                <a:latin typeface="Arial" panose="020B0604020202020204" pitchFamily="34" charset="0"/>
                <a:cs typeface="Arial" panose="020B0604020202020204" pitchFamily="34" charset="0"/>
              </a:rPr>
              <a:t>CERES</a:t>
            </a:r>
          </a:p>
        </p:txBody>
      </p:sp>
      <p:pic>
        <p:nvPicPr>
          <p:cNvPr id="2056" name="Picture 8" descr="http://www.cpc.ncep.noaa.gov/products/stratosphere/sbuv2to/gif_files/sbuv19_sh_latest.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43878" y="1956883"/>
            <a:ext cx="1399299" cy="13992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7391432" y="3358437"/>
            <a:ext cx="1304190" cy="461665"/>
          </a:xfrm>
          <a:prstGeom prst="rect">
            <a:avLst/>
          </a:prstGeom>
        </p:spPr>
        <p:txBody>
          <a:bodyPr wrap="square">
            <a:spAutoFit/>
          </a:bodyPr>
          <a:lstStyle/>
          <a:p>
            <a:pPr algn="ctr" defTabSz="457200"/>
            <a:r>
              <a:rPr lang="en-US" sz="2400" b="1" dirty="0">
                <a:solidFill>
                  <a:prstClr val="white"/>
                </a:solidFill>
                <a:latin typeface="Arial" panose="020B0604020202020204" pitchFamily="34" charset="0"/>
                <a:cs typeface="Arial" panose="020B0604020202020204" pitchFamily="34" charset="0"/>
              </a:rPr>
              <a:t>OMPS</a:t>
            </a:r>
          </a:p>
        </p:txBody>
      </p:sp>
      <p:pic>
        <p:nvPicPr>
          <p:cNvPr id="2058" name="Picture 10" descr="http://www.nasa.gov/images/content/621985main_ccast_FULL.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152400" y="2001064"/>
            <a:ext cx="1559506" cy="1310936"/>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382831" y="3358437"/>
            <a:ext cx="1098645" cy="461665"/>
          </a:xfrm>
          <a:prstGeom prst="rect">
            <a:avLst/>
          </a:prstGeom>
        </p:spPr>
        <p:txBody>
          <a:bodyPr wrap="square">
            <a:spAutoFit/>
          </a:bodyPr>
          <a:lstStyle/>
          <a:p>
            <a:pPr algn="ctr" defTabSz="457200"/>
            <a:r>
              <a:rPr lang="en-US" sz="2400" b="1" dirty="0">
                <a:solidFill>
                  <a:prstClr val="white"/>
                </a:solidFill>
                <a:latin typeface="Arial" panose="020B0604020202020204" pitchFamily="34" charset="0"/>
                <a:cs typeface="Arial" panose="020B0604020202020204" pitchFamily="34" charset="0"/>
              </a:rPr>
              <a:t>CrIS</a:t>
            </a:r>
          </a:p>
        </p:txBody>
      </p:sp>
      <p:pic>
        <p:nvPicPr>
          <p:cNvPr id="21" name="Picture 20" descr="jpss_mission1_300.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1342" y="3962400"/>
            <a:ext cx="1960090" cy="1242708"/>
          </a:xfrm>
          <a:prstGeom prst="rect">
            <a:avLst/>
          </a:prstGeom>
        </p:spPr>
      </p:pic>
      <p:sp>
        <p:nvSpPr>
          <p:cNvPr id="9" name="Isosceles Triangle 8"/>
          <p:cNvSpPr/>
          <p:nvPr/>
        </p:nvSpPr>
        <p:spPr>
          <a:xfrm rot="10800000">
            <a:off x="6861080" y="3776547"/>
            <a:ext cx="530352" cy="345172"/>
          </a:xfrm>
          <a:prstGeom prst="triangle">
            <a:avLst>
              <a:gd name="adj" fmla="val 48713"/>
            </a:avLst>
          </a:prstGeom>
          <a:solidFill>
            <a:srgbClr val="00ACA8"/>
          </a:solidFill>
          <a:ln>
            <a:solidFill>
              <a:srgbClr val="00AC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9209960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832"/>
            <a:ext cx="9144000"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GOES-NOP</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7" name="Group 26"/>
          <p:cNvGraphicFramePr>
            <a:graphicFrameLocks noGrp="1"/>
          </p:cNvGraphicFramePr>
          <p:nvPr>
            <p:ph sz="quarter" idx="1"/>
            <p:extLst>
              <p:ext uri="{D42A27DB-BD31-4B8C-83A1-F6EECF244321}">
                <p14:modId xmlns:p14="http://schemas.microsoft.com/office/powerpoint/2010/main" val="2923553076"/>
              </p:ext>
            </p:extLst>
          </p:nvPr>
        </p:nvGraphicFramePr>
        <p:xfrm>
          <a:off x="2341054" y="1637270"/>
          <a:ext cx="4399829" cy="1863811"/>
        </p:xfrm>
        <a:graphic>
          <a:graphicData uri="http://schemas.openxmlformats.org/drawingml/2006/table">
            <a:tbl>
              <a:tblPr/>
              <a:tblGrid>
                <a:gridCol w="1466130"/>
                <a:gridCol w="1467570"/>
                <a:gridCol w="1466129"/>
              </a:tblGrid>
              <a:tr h="350760">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GOES-15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GOES-14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600" b="0" i="0" u="none" strike="noStrike" cap="none" normalizeH="0" baseline="0" dirty="0" smtClean="0">
                          <a:ln>
                            <a:noFill/>
                          </a:ln>
                          <a:solidFill>
                            <a:schemeClr val="tx1"/>
                          </a:solidFill>
                          <a:effectLst/>
                          <a:latin typeface="Arial" charset="0"/>
                        </a:rPr>
                        <a:t>GOES-13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13051">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3/2010</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Located: 135</a:t>
                      </a:r>
                      <a:r>
                        <a:rPr kumimoji="0" lang="en-US" sz="1400" b="0" i="0" u="none" strike="noStrike" cap="none" normalizeH="0" baseline="0" dirty="0" smtClean="0">
                          <a:ln>
                            <a:noFill/>
                          </a:ln>
                          <a:solidFill>
                            <a:schemeClr val="tx1"/>
                          </a:solidFill>
                          <a:effectLst/>
                          <a:latin typeface="Arial" charset="0"/>
                          <a:cs typeface="Arial" charset="0"/>
                        </a:rPr>
                        <a:t>°W</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400" b="0" i="0" u="none" strike="noStrike" cap="none" normalizeH="0" baseline="0" dirty="0" smtClean="0">
                          <a:ln>
                            <a:noFill/>
                          </a:ln>
                          <a:solidFill>
                            <a:schemeClr val="tx1"/>
                          </a:solidFill>
                          <a:effectLst/>
                          <a:latin typeface="Arial" charset="0"/>
                          <a:cs typeface="Arial" charset="0"/>
                        </a:rPr>
                        <a:t>GOES-WEST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6/2009</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Located: 105</a:t>
                      </a:r>
                      <a:r>
                        <a:rPr kumimoji="0" lang="en-US" sz="1200" b="0" i="0" u="none" strike="noStrike" cap="none" normalizeH="0" baseline="0" dirty="0" smtClean="0">
                          <a:ln>
                            <a:noFill/>
                          </a:ln>
                          <a:solidFill>
                            <a:schemeClr val="tx1"/>
                          </a:solidFill>
                          <a:effectLst/>
                          <a:latin typeface="Arial" charset="0"/>
                          <a:cs typeface="Arial" charset="0"/>
                        </a:rPr>
                        <a:t>°W</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400" b="0" i="0" u="none" strike="noStrike" cap="none" normalizeH="0" baseline="0" dirty="0" smtClean="0">
                          <a:ln>
                            <a:noFill/>
                          </a:ln>
                          <a:solidFill>
                            <a:schemeClr val="tx1"/>
                          </a:solidFill>
                          <a:effectLst/>
                          <a:latin typeface="Arial" charset="0"/>
                          <a:cs typeface="Arial" charset="0"/>
                        </a:rPr>
                        <a:t>On-Orbit Storage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Launched: 5/2006</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200" b="0" i="0" u="none" strike="noStrike" cap="none" normalizeH="0" baseline="0" dirty="0" smtClean="0">
                          <a:ln>
                            <a:noFill/>
                          </a:ln>
                          <a:solidFill>
                            <a:schemeClr val="tx1"/>
                          </a:solidFill>
                          <a:effectLst/>
                          <a:latin typeface="Arial" charset="0"/>
                        </a:rPr>
                        <a:t>Located: 75</a:t>
                      </a:r>
                      <a:r>
                        <a:rPr kumimoji="0" lang="en-US" sz="1400" b="0" i="0" u="none" strike="noStrike" cap="none" normalizeH="0" baseline="0" dirty="0" smtClean="0">
                          <a:ln>
                            <a:noFill/>
                          </a:ln>
                          <a:solidFill>
                            <a:schemeClr val="tx1"/>
                          </a:solidFill>
                          <a:effectLst/>
                          <a:latin typeface="Arial" charset="0"/>
                          <a:cs typeface="Arial" charset="0"/>
                        </a:rPr>
                        <a:t>°W</a:t>
                      </a: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endParaRPr kumimoji="0" lang="en-US" sz="1400" b="0" i="0" u="none" strike="noStrike" cap="none" normalizeH="0" baseline="0" dirty="0" smtClean="0">
                        <a:ln>
                          <a:noFill/>
                        </a:ln>
                        <a:solidFill>
                          <a:schemeClr val="tx1"/>
                        </a:solidFill>
                        <a:effectLst/>
                        <a:latin typeface="Arial" charset="0"/>
                        <a:cs typeface="Arial" charset="0"/>
                      </a:endParaRPr>
                    </a:p>
                    <a:p>
                      <a:pPr marL="0" marR="0" lvl="0" indent="0" algn="ctr" defTabSz="914400" rtl="0" eaLnBrk="0" fontAlgn="base" latinLnBrk="0" hangingPunct="0">
                        <a:lnSpc>
                          <a:spcPct val="100000"/>
                        </a:lnSpc>
                        <a:spcBef>
                          <a:spcPct val="50000"/>
                        </a:spcBef>
                        <a:spcAft>
                          <a:spcPct val="0"/>
                        </a:spcAft>
                        <a:buClr>
                          <a:srgbClr val="000066"/>
                        </a:buClr>
                        <a:buSzPct val="70000"/>
                        <a:buFont typeface="Webdings" pitchFamily="18" charset="2"/>
                        <a:buNone/>
                        <a:tabLst/>
                      </a:pPr>
                      <a:r>
                        <a:rPr kumimoji="0" lang="en-US" sz="1400" b="0" i="0" u="none" strike="noStrike" cap="none" normalizeH="0" baseline="0" dirty="0" smtClean="0">
                          <a:ln>
                            <a:noFill/>
                          </a:ln>
                          <a:solidFill>
                            <a:schemeClr val="tx1"/>
                          </a:solidFill>
                          <a:effectLst/>
                          <a:latin typeface="Arial" charset="0"/>
                          <a:cs typeface="Arial" charset="0"/>
                        </a:rPr>
                        <a:t>GOES-EAST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3" name="Group 2"/>
          <p:cNvGrpSpPr/>
          <p:nvPr/>
        </p:nvGrpSpPr>
        <p:grpSpPr>
          <a:xfrm>
            <a:off x="1947722" y="3619500"/>
            <a:ext cx="5234054" cy="3238500"/>
            <a:chOff x="1928746" y="3352800"/>
            <a:chExt cx="5234054" cy="3238500"/>
          </a:xfrm>
        </p:grpSpPr>
        <p:pic>
          <p:nvPicPr>
            <p:cNvPr id="8" name="Picture 7" descr="GOES Constellation  May 2011.jpg"/>
            <p:cNvPicPr>
              <a:picLocks noChangeAspect="1"/>
            </p:cNvPicPr>
            <p:nvPr/>
          </p:nvPicPr>
          <p:blipFill>
            <a:blip r:embed="rId4" cstate="print"/>
            <a:stretch>
              <a:fillRect/>
            </a:stretch>
          </p:blipFill>
          <p:spPr>
            <a:xfrm>
              <a:off x="1928746" y="3352800"/>
              <a:ext cx="5234054" cy="3238500"/>
            </a:xfrm>
            <a:prstGeom prst="rect">
              <a:avLst/>
            </a:prstGeom>
          </p:spPr>
        </p:pic>
        <p:pic>
          <p:nvPicPr>
            <p:cNvPr id="9" name="Picture 26" descr="goes n sat"/>
            <p:cNvPicPr>
              <a:picLocks noChangeAspect="1" noChangeArrowheads="1"/>
            </p:cNvPicPr>
            <p:nvPr/>
          </p:nvPicPr>
          <p:blipFill>
            <a:blip r:embed="rId5" cstate="print">
              <a:clrChange>
                <a:clrFrom>
                  <a:srgbClr val="00009C"/>
                </a:clrFrom>
                <a:clrTo>
                  <a:srgbClr val="00009C">
                    <a:alpha val="0"/>
                  </a:srgbClr>
                </a:clrTo>
              </a:clrChange>
            </a:blip>
            <a:srcRect/>
            <a:stretch>
              <a:fillRect/>
            </a:stretch>
          </p:blipFill>
          <p:spPr bwMode="auto">
            <a:xfrm>
              <a:off x="3733800" y="4800600"/>
              <a:ext cx="339725" cy="566737"/>
            </a:xfrm>
            <a:prstGeom prst="rect">
              <a:avLst/>
            </a:prstGeom>
            <a:noFill/>
            <a:ln w="9525">
              <a:noFill/>
              <a:miter lim="800000"/>
              <a:headEnd/>
              <a:tailEnd/>
            </a:ln>
          </p:spPr>
        </p:pic>
        <p:sp>
          <p:nvSpPr>
            <p:cNvPr id="10" name="TextBox 9"/>
            <p:cNvSpPr txBox="1"/>
            <p:nvPr/>
          </p:nvSpPr>
          <p:spPr>
            <a:xfrm>
              <a:off x="4191000" y="5334000"/>
              <a:ext cx="685800" cy="369332"/>
            </a:xfrm>
            <a:prstGeom prst="rect">
              <a:avLst/>
            </a:prstGeom>
            <a:noFill/>
          </p:spPr>
          <p:txBody>
            <a:bodyPr wrap="square" rtlCol="0">
              <a:spAutoFit/>
            </a:bodyPr>
            <a:lstStyle/>
            <a:p>
              <a:pPr defTabSz="457200"/>
              <a:r>
                <a:rPr lang="en-US" sz="900" dirty="0">
                  <a:solidFill>
                    <a:srgbClr val="FFFFFF"/>
                  </a:solidFill>
                </a:rPr>
                <a:t>GOES-14</a:t>
              </a:r>
            </a:p>
            <a:p>
              <a:pPr defTabSz="457200"/>
              <a:r>
                <a:rPr lang="en-US" sz="900" dirty="0">
                  <a:solidFill>
                    <a:srgbClr val="FFFFFF"/>
                  </a:solidFill>
                </a:rPr>
                <a:t>@105W</a:t>
              </a:r>
              <a:r>
                <a:rPr lang="en-US" sz="900" dirty="0">
                  <a:solidFill>
                    <a:prstClr val="black"/>
                  </a:solidFill>
                </a:rPr>
                <a:t> </a:t>
              </a:r>
            </a:p>
          </p:txBody>
        </p:sp>
        <p:pic>
          <p:nvPicPr>
            <p:cNvPr id="11" name="Picture 26" descr="goes n sat"/>
            <p:cNvPicPr>
              <a:picLocks noChangeAspect="1" noChangeArrowheads="1"/>
            </p:cNvPicPr>
            <p:nvPr/>
          </p:nvPicPr>
          <p:blipFill>
            <a:blip r:embed="rId5" cstate="print">
              <a:clrChange>
                <a:clrFrom>
                  <a:srgbClr val="00009C"/>
                </a:clrFrom>
                <a:clrTo>
                  <a:srgbClr val="00009C">
                    <a:alpha val="0"/>
                  </a:srgbClr>
                </a:clrTo>
              </a:clrChange>
            </a:blip>
            <a:srcRect/>
            <a:stretch>
              <a:fillRect/>
            </a:stretch>
          </p:blipFill>
          <p:spPr bwMode="auto">
            <a:xfrm>
              <a:off x="4343400" y="4724400"/>
              <a:ext cx="339725" cy="566737"/>
            </a:xfrm>
            <a:prstGeom prst="rect">
              <a:avLst/>
            </a:prstGeom>
            <a:noFill/>
            <a:ln w="9525">
              <a:noFill/>
              <a:miter lim="800000"/>
              <a:headEnd/>
              <a:tailEnd/>
            </a:ln>
          </p:spPr>
        </p:pic>
        <p:sp>
          <p:nvSpPr>
            <p:cNvPr id="12" name="Rectangle 25"/>
            <p:cNvSpPr>
              <a:spLocks noChangeAspect="1" noChangeArrowheads="1"/>
            </p:cNvSpPr>
            <p:nvPr/>
          </p:nvSpPr>
          <p:spPr bwMode="auto">
            <a:xfrm>
              <a:off x="3657600" y="4419600"/>
              <a:ext cx="447237" cy="276999"/>
            </a:xfrm>
            <a:prstGeom prst="rect">
              <a:avLst/>
            </a:prstGeom>
            <a:noFill/>
            <a:ln w="9525">
              <a:noFill/>
              <a:miter lim="800000"/>
              <a:headEnd/>
              <a:tailEnd/>
            </a:ln>
          </p:spPr>
          <p:txBody>
            <a:bodyPr wrap="none" lIns="0" tIns="0" rIns="0" bIns="0">
              <a:spAutoFit/>
            </a:bodyPr>
            <a:lstStyle/>
            <a:p>
              <a:pPr algn="ctr" defTabSz="457200"/>
              <a:r>
                <a:rPr lang="en-US" sz="900" b="1" dirty="0">
                  <a:solidFill>
                    <a:srgbClr val="FFFFFF"/>
                  </a:solidFill>
                </a:rPr>
                <a:t>GOES-15 </a:t>
              </a:r>
            </a:p>
            <a:p>
              <a:pPr algn="ctr" defTabSz="457200"/>
              <a:r>
                <a:rPr lang="en-US" sz="900" b="1" dirty="0">
                  <a:solidFill>
                    <a:srgbClr val="FFFFFF"/>
                  </a:solidFill>
                </a:rPr>
                <a:t>@ 135W</a:t>
              </a:r>
            </a:p>
          </p:txBody>
        </p:sp>
        <p:pic>
          <p:nvPicPr>
            <p:cNvPr id="13" name="Picture 26" descr="goes n sat"/>
            <p:cNvPicPr>
              <a:picLocks noChangeAspect="1" noChangeArrowheads="1"/>
            </p:cNvPicPr>
            <p:nvPr/>
          </p:nvPicPr>
          <p:blipFill>
            <a:blip r:embed="rId5" cstate="print">
              <a:clrChange>
                <a:clrFrom>
                  <a:srgbClr val="00009C"/>
                </a:clrFrom>
                <a:clrTo>
                  <a:srgbClr val="00009C">
                    <a:alpha val="0"/>
                  </a:srgbClr>
                </a:clrTo>
              </a:clrChange>
            </a:blip>
            <a:srcRect/>
            <a:stretch>
              <a:fillRect/>
            </a:stretch>
          </p:blipFill>
          <p:spPr bwMode="auto">
            <a:xfrm>
              <a:off x="4800600" y="4724400"/>
              <a:ext cx="457200" cy="762711"/>
            </a:xfrm>
            <a:prstGeom prst="rect">
              <a:avLst/>
            </a:prstGeom>
            <a:noFill/>
            <a:ln w="9525">
              <a:noFill/>
              <a:miter lim="800000"/>
              <a:headEnd/>
              <a:tailEnd/>
            </a:ln>
          </p:spPr>
        </p:pic>
        <p:sp>
          <p:nvSpPr>
            <p:cNvPr id="14" name="Rectangle 24"/>
            <p:cNvSpPr>
              <a:spLocks noChangeAspect="1" noChangeArrowheads="1"/>
            </p:cNvSpPr>
            <p:nvPr/>
          </p:nvSpPr>
          <p:spPr bwMode="auto">
            <a:xfrm>
              <a:off x="4751815" y="4419600"/>
              <a:ext cx="403957" cy="246221"/>
            </a:xfrm>
            <a:prstGeom prst="rect">
              <a:avLst/>
            </a:prstGeom>
            <a:noFill/>
            <a:ln w="9525">
              <a:noFill/>
              <a:miter lim="800000"/>
              <a:headEnd/>
              <a:tailEnd/>
            </a:ln>
          </p:spPr>
          <p:txBody>
            <a:bodyPr wrap="none" lIns="0" tIns="0" rIns="0" bIns="0">
              <a:spAutoFit/>
            </a:bodyPr>
            <a:lstStyle/>
            <a:p>
              <a:pPr algn="ctr" defTabSz="457200"/>
              <a:r>
                <a:rPr lang="en-US" sz="800" b="1" dirty="0">
                  <a:solidFill>
                    <a:prstClr val="white"/>
                  </a:solidFill>
                </a:rPr>
                <a:t>GOES-13</a:t>
              </a:r>
            </a:p>
            <a:p>
              <a:pPr algn="ctr" defTabSz="457200"/>
              <a:r>
                <a:rPr lang="en-US" sz="800" b="1" dirty="0">
                  <a:solidFill>
                    <a:prstClr val="white"/>
                  </a:solidFill>
                </a:rPr>
                <a:t>75° West </a:t>
              </a:r>
            </a:p>
          </p:txBody>
        </p:sp>
      </p:grpSp>
    </p:spTree>
    <p:extLst>
      <p:ext uri="{BB962C8B-B14F-4D97-AF65-F5344CB8AC3E}">
        <p14:creationId xmlns:p14="http://schemas.microsoft.com/office/powerpoint/2010/main" val="6009238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Future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19" name="Shape 307"/>
          <p:cNvSpPr txBox="1">
            <a:spLocks noGrp="1"/>
          </p:cNvSpPr>
          <p:nvPr>
            <p:ph type="sldNum" idx="12"/>
          </p:nvPr>
        </p:nvSpPr>
        <p:spPr>
          <a:xfrm>
            <a:off x="6553200" y="6548450"/>
            <a:ext cx="2133599" cy="365125"/>
          </a:xfrm>
          <a:prstGeom prst="rect">
            <a:avLst/>
          </a:prstGeom>
          <a:noFill/>
          <a:ln>
            <a:noFill/>
          </a:ln>
        </p:spPr>
        <p:txBody>
          <a:bodyPr lIns="91425" tIns="45700" rIns="91425" bIns="45700" anchor="t" anchorCtr="0">
            <a:noAutofit/>
          </a:bodyPr>
          <a:lstStyle/>
          <a:p>
            <a:pPr>
              <a:buSzPct val="25000"/>
            </a:pPr>
            <a:fld id="{00000000-1234-1234-1234-123412341234}" type="slidenum">
              <a:rPr lang="en-US" sz="1400">
                <a:solidFill>
                  <a:srgbClr val="FFFFCC"/>
                </a:solidFill>
                <a:latin typeface="Arial"/>
                <a:ea typeface="Arial"/>
                <a:cs typeface="Arial"/>
                <a:sym typeface="Arial"/>
              </a:rPr>
              <a:pPr>
                <a:buSzPct val="25000"/>
              </a:pPr>
              <a:t>30</a:t>
            </a:fld>
            <a:endParaRPr lang="en-US" sz="1400">
              <a:solidFill>
                <a:srgbClr val="FFFFCC"/>
              </a:solidFill>
              <a:latin typeface="Arial"/>
              <a:ea typeface="Arial"/>
              <a:cs typeface="Arial"/>
              <a:sym typeface="Arial"/>
            </a:endParaRPr>
          </a:p>
        </p:txBody>
      </p:sp>
      <p:graphicFrame>
        <p:nvGraphicFramePr>
          <p:cNvPr id="22" name="Shape 308"/>
          <p:cNvGraphicFramePr/>
          <p:nvPr>
            <p:extLst>
              <p:ext uri="{D42A27DB-BD31-4B8C-83A1-F6EECF244321}">
                <p14:modId xmlns:p14="http://schemas.microsoft.com/office/powerpoint/2010/main" val="637063823"/>
              </p:ext>
            </p:extLst>
          </p:nvPr>
        </p:nvGraphicFramePr>
        <p:xfrm>
          <a:off x="381000" y="1182700"/>
          <a:ext cx="8328025" cy="5660516"/>
        </p:xfrm>
        <a:graphic>
          <a:graphicData uri="http://schemas.openxmlformats.org/drawingml/2006/table">
            <a:tbl>
              <a:tblPr>
                <a:noFill/>
              </a:tblPr>
              <a:tblGrid>
                <a:gridCol w="1447800"/>
                <a:gridCol w="2209800"/>
                <a:gridCol w="2895600"/>
                <a:gridCol w="1774825"/>
              </a:tblGrid>
              <a:tr h="380299">
                <a:tc gridSpan="2">
                  <a:txBody>
                    <a:bodyPr/>
                    <a:lstStyle/>
                    <a:p>
                      <a:pPr marL="0" marR="0" lvl="0" indent="0" algn="ctr" rtl="0">
                        <a:lnSpc>
                          <a:spcPct val="100000"/>
                        </a:lnSpc>
                        <a:spcBef>
                          <a:spcPts val="0"/>
                        </a:spcBef>
                        <a:spcAft>
                          <a:spcPts val="0"/>
                        </a:spcAft>
                        <a:buClr>
                          <a:schemeClr val="dk1"/>
                        </a:buClr>
                        <a:buSzPct val="25000"/>
                        <a:buFont typeface="Calibri"/>
                        <a:buNone/>
                      </a:pPr>
                      <a:r>
                        <a:rPr lang="en-US" sz="1800" b="1" i="1" u="none" strike="noStrike" cap="none" baseline="0" dirty="0">
                          <a:latin typeface="Calibri"/>
                          <a:ea typeface="Calibri"/>
                          <a:cs typeface="Calibri"/>
                          <a:sym typeface="Calibri"/>
                        </a:rPr>
                        <a:t>JPSS Instruments</a:t>
                      </a:r>
                    </a:p>
                  </a:txBody>
                  <a:tcPr marL="91450" marR="91450" marT="45725" marB="45725">
                    <a:solidFill>
                      <a:srgbClr val="0070C0">
                        <a:alpha val="40000"/>
                      </a:srgbClr>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800" b="1" i="1" u="none" strike="noStrike" cap="none" baseline="0" dirty="0" smtClean="0">
                          <a:latin typeface="Calibri"/>
                          <a:ea typeface="Calibri"/>
                          <a:cs typeface="Calibri"/>
                          <a:sym typeface="Calibri"/>
                        </a:rPr>
                        <a:t>Measurements &amp; Products</a:t>
                      </a:r>
                      <a:endParaRPr lang="en-US" sz="1800" b="1" i="1" u="none" strike="noStrike" cap="none" baseline="0" dirty="0">
                        <a:latin typeface="Calibri"/>
                        <a:ea typeface="Calibri"/>
                        <a:cs typeface="Calibri"/>
                        <a:sym typeface="Calibri"/>
                      </a:endParaRPr>
                    </a:p>
                  </a:txBody>
                  <a:tcPr marL="91450" marR="91450" marT="45725" marB="45725">
                    <a:solidFill>
                      <a:srgbClr val="0070C0">
                        <a:alpha val="40000"/>
                      </a:srgbClr>
                    </a:solidFill>
                  </a:tcPr>
                </a:tc>
                <a:tc>
                  <a:txBody>
                    <a:bodyPr/>
                    <a:lstStyle/>
                    <a:p>
                      <a:pPr marL="0" marR="0" lvl="0" indent="0" algn="ctr" rtl="0">
                        <a:lnSpc>
                          <a:spcPct val="100000"/>
                        </a:lnSpc>
                        <a:spcBef>
                          <a:spcPts val="0"/>
                        </a:spcBef>
                        <a:spcAft>
                          <a:spcPts val="0"/>
                        </a:spcAft>
                        <a:buClr>
                          <a:schemeClr val="dk1"/>
                        </a:buClr>
                        <a:buSzPct val="25000"/>
                        <a:buFont typeface="Calibri"/>
                        <a:buNone/>
                      </a:pPr>
                      <a:r>
                        <a:rPr lang="en-US" sz="1800" b="1" i="1" u="none" strike="noStrike" cap="none" baseline="0" dirty="0">
                          <a:latin typeface="Calibri"/>
                          <a:ea typeface="Calibri"/>
                          <a:cs typeface="Calibri"/>
                          <a:sym typeface="Calibri"/>
                        </a:rPr>
                        <a:t>Contractor</a:t>
                      </a:r>
                    </a:p>
                  </a:txBody>
                  <a:tcPr marL="91450" marR="91450" marT="45725" marB="45725">
                    <a:solidFill>
                      <a:srgbClr val="0070C0">
                        <a:alpha val="40000"/>
                      </a:srgbClr>
                    </a:solidFill>
                  </a:tcPr>
                </a:tc>
              </a:tr>
              <a:tr h="821771">
                <a:tc>
                  <a:txBody>
                    <a:bodyPr/>
                    <a:lstStyle/>
                    <a:p>
                      <a:pPr marL="0" marR="0" lvl="0" indent="0" algn="l" rtl="0">
                        <a:spcBef>
                          <a:spcPts val="0"/>
                        </a:spcBef>
                        <a:buClr>
                          <a:schemeClr val="dk1"/>
                        </a:buClr>
                        <a:buFont typeface="Calibri"/>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solidFill>
                      <a:srgbClr val="93B3D7">
                        <a:alpha val="40000"/>
                      </a:srgbClr>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baseline="0" dirty="0">
                          <a:latin typeface="Calibri" panose="020F0502020204030204" pitchFamily="34" charset="0"/>
                          <a:ea typeface="Calibri"/>
                          <a:cs typeface="Calibri"/>
                          <a:sym typeface="Calibri"/>
                        </a:rPr>
                        <a:t>ATMS</a:t>
                      </a:r>
                      <a:r>
                        <a:rPr lang="en-US" sz="1400" u="none" strike="noStrike" cap="none" baseline="0" dirty="0">
                          <a:latin typeface="Calibri" panose="020F0502020204030204" pitchFamily="34" charset="0"/>
                          <a:ea typeface="Calibri"/>
                          <a:cs typeface="Calibri"/>
                          <a:sym typeface="Calibri"/>
                        </a:rPr>
                        <a:t> - Advanced Technology Microwave Sounder </a:t>
                      </a:r>
                    </a:p>
                  </a:txBody>
                  <a:tcPr marL="91450" marR="91450" marT="45725" marB="45725" anchor="ctr">
                    <a:solidFill>
                      <a:srgbClr val="93B3D7">
                        <a:alpha val="40000"/>
                      </a:srgbClr>
                    </a:solidFill>
                  </a:tcPr>
                </a:tc>
                <a:tc rowSpan="2">
                  <a:txBody>
                    <a:bodyPr/>
                    <a:lstStyle/>
                    <a:p>
                      <a:pPr marL="0" marR="0" lvl="0" indent="0" algn="l" rtl="0">
                        <a:spcBef>
                          <a:spcPts val="0"/>
                        </a:spcBef>
                        <a:buClr>
                          <a:schemeClr val="dk1"/>
                        </a:buClr>
                        <a:buSzPct val="25000"/>
                        <a:buFont typeface="Calibri"/>
                        <a:buNone/>
                      </a:pPr>
                      <a:r>
                        <a:rPr lang="en-US" sz="1400" u="none" strike="noStrike" cap="none" baseline="0" dirty="0">
                          <a:latin typeface="Calibri" panose="020F0502020204030204" pitchFamily="34" charset="0"/>
                          <a:ea typeface="Calibri"/>
                          <a:cs typeface="Calibri"/>
                          <a:sym typeface="Calibri"/>
                        </a:rPr>
                        <a:t>High vertical resolution temperature and water vapor information critical for forecasting extreme weather events, 5 to 7 days in advance</a:t>
                      </a:r>
                    </a:p>
                  </a:txBody>
                  <a:tcPr marL="91450" marR="91450" marT="45725" marB="45725" anchor="ctr">
                    <a:solidFill>
                      <a:srgbClr val="93B3D7">
                        <a:alpha val="40000"/>
                      </a:srgbClr>
                    </a:solidFill>
                  </a:tcPr>
                </a:tc>
                <a:tc>
                  <a:txBody>
                    <a:bodyPr/>
                    <a:lstStyle/>
                    <a:p>
                      <a:pPr marL="0" marR="0" lvl="0" indent="0" algn="l" rtl="0">
                        <a:spcBef>
                          <a:spcPts val="0"/>
                        </a:spcBef>
                        <a:buClr>
                          <a:schemeClr val="dk1"/>
                        </a:buClr>
                        <a:buSzPct val="25000"/>
                        <a:buFont typeface="Calibri"/>
                        <a:buNone/>
                      </a:pPr>
                      <a:r>
                        <a:rPr lang="en-US" sz="1400" u="none" strike="noStrike" cap="none" baseline="0" dirty="0">
                          <a:latin typeface="Calibri" panose="020F0502020204030204" pitchFamily="34" charset="0"/>
                          <a:ea typeface="Calibri"/>
                          <a:cs typeface="Calibri"/>
                          <a:sym typeface="Calibri"/>
                        </a:rPr>
                        <a:t>Northrup Grumman Electronic Systems</a:t>
                      </a:r>
                    </a:p>
                  </a:txBody>
                  <a:tcPr marL="91450" marR="91450" marT="45725" marB="45725" anchor="ctr">
                    <a:solidFill>
                      <a:srgbClr val="93B3D7">
                        <a:alpha val="40000"/>
                      </a:srgbClr>
                    </a:solidFill>
                  </a:tcPr>
                </a:tc>
              </a:tr>
              <a:tr h="823954">
                <a:tc>
                  <a:txBody>
                    <a:bodyPr/>
                    <a:lstStyle/>
                    <a:p>
                      <a:pPr marL="0" marR="0" lvl="0" indent="0" algn="l" rtl="0">
                        <a:spcBef>
                          <a:spcPts val="0"/>
                        </a:spcBef>
                        <a:buClr>
                          <a:schemeClr val="dk1"/>
                        </a:buClr>
                        <a:buFont typeface="Calibri"/>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solidFill>
                      <a:srgbClr val="93B3D7">
                        <a:alpha val="40000"/>
                      </a:srgbClr>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baseline="0">
                          <a:latin typeface="Calibri" panose="020F0502020204030204" pitchFamily="34" charset="0"/>
                          <a:ea typeface="Calibri"/>
                          <a:cs typeface="Calibri"/>
                          <a:sym typeface="Calibri"/>
                        </a:rPr>
                        <a:t>CrIS</a:t>
                      </a:r>
                      <a:r>
                        <a:rPr lang="en-US" sz="1400" u="none" strike="noStrike" cap="none" baseline="0">
                          <a:latin typeface="Calibri" panose="020F0502020204030204" pitchFamily="34" charset="0"/>
                          <a:ea typeface="Calibri"/>
                          <a:cs typeface="Calibri"/>
                          <a:sym typeface="Calibri"/>
                        </a:rPr>
                        <a:t> - Cross-track Infrared Sounder </a:t>
                      </a:r>
                    </a:p>
                  </a:txBody>
                  <a:tcPr marL="91450" marR="91450" marT="45725" marB="45725" anchor="ctr">
                    <a:solidFill>
                      <a:srgbClr val="93B3D7">
                        <a:alpha val="40000"/>
                      </a:srgbClr>
                    </a:solidFill>
                  </a:tcPr>
                </a:tc>
                <a:tc vMerge="1">
                  <a:txBody>
                    <a:bodyPr/>
                    <a:lstStyle/>
                    <a:p>
                      <a:endParaRPr lang="en-US"/>
                    </a:p>
                  </a:txBody>
                  <a:tcPr/>
                </a:tc>
                <a:tc>
                  <a:txBody>
                    <a:bodyPr/>
                    <a:lstStyle/>
                    <a:p>
                      <a:pPr marL="0" marR="0" lvl="0" indent="0" algn="l" rtl="0">
                        <a:spcBef>
                          <a:spcPts val="0"/>
                        </a:spcBef>
                        <a:buSzPct val="25000"/>
                        <a:buNone/>
                      </a:pPr>
                      <a:r>
                        <a:rPr lang="en-US" sz="1400" u="none" strike="noStrike" cap="none" baseline="0" dirty="0" err="1">
                          <a:latin typeface="Calibri" panose="020F0502020204030204" pitchFamily="34" charset="0"/>
                        </a:rPr>
                        <a:t>Exelis</a:t>
                      </a:r>
                      <a:r>
                        <a:rPr lang="en-US" sz="1400" u="none" strike="noStrike" cap="none" baseline="0" dirty="0">
                          <a:latin typeface="Calibri" panose="020F0502020204030204" pitchFamily="34" charset="0"/>
                        </a:rPr>
                        <a:t> </a:t>
                      </a:r>
                    </a:p>
                  </a:txBody>
                  <a:tcPr marL="91450" marR="91450" marT="45725" marB="45725" anchor="ctr">
                    <a:solidFill>
                      <a:srgbClr val="93B3D7">
                        <a:alpha val="40000"/>
                      </a:srgbClr>
                    </a:solidFill>
                  </a:tcPr>
                </a:tc>
              </a:tr>
              <a:tr h="1204259">
                <a:tc>
                  <a:txBody>
                    <a:bodyPr/>
                    <a:lstStyle/>
                    <a:p>
                      <a:pPr marL="0" marR="0" lvl="0" indent="0" algn="l" rtl="0">
                        <a:spcBef>
                          <a:spcPts val="0"/>
                        </a:spcBef>
                        <a:buClr>
                          <a:schemeClr val="dk1"/>
                        </a:buClr>
                        <a:buFont typeface="Calibri"/>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solidFill>
                      <a:srgbClr val="93B3D7">
                        <a:alpha val="40000"/>
                      </a:srgbClr>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baseline="0">
                          <a:latin typeface="Calibri" panose="020F0502020204030204" pitchFamily="34" charset="0"/>
                          <a:ea typeface="Calibri"/>
                          <a:cs typeface="Calibri"/>
                          <a:sym typeface="Calibri"/>
                        </a:rPr>
                        <a:t>VIIRS</a:t>
                      </a:r>
                      <a:r>
                        <a:rPr lang="en-US" sz="1400" u="none" strike="noStrike" cap="none" baseline="0">
                          <a:latin typeface="Calibri" panose="020F0502020204030204" pitchFamily="34" charset="0"/>
                          <a:ea typeface="Calibri"/>
                          <a:cs typeface="Calibri"/>
                          <a:sym typeface="Calibri"/>
                        </a:rPr>
                        <a:t> – Visible Infrared Imaging Radiometer Suite</a:t>
                      </a:r>
                    </a:p>
                  </a:txBody>
                  <a:tcPr marL="91450" marR="91450" marT="45725" marB="45725" anchor="ctr">
                    <a:solidFill>
                      <a:srgbClr val="93B3D7">
                        <a:alpha val="40000"/>
                      </a:srgbClr>
                    </a:solidFill>
                  </a:tcPr>
                </a:tc>
                <a:tc>
                  <a:txBody>
                    <a:bodyPr/>
                    <a:lstStyle/>
                    <a:p>
                      <a:pPr marL="0" marR="0" lvl="0" indent="0" algn="l" rtl="0">
                        <a:spcBef>
                          <a:spcPts val="0"/>
                        </a:spcBef>
                        <a:buClr>
                          <a:schemeClr val="dk1"/>
                        </a:buClr>
                        <a:buSzPct val="25000"/>
                        <a:buFont typeface="Calibri"/>
                        <a:buNone/>
                      </a:pPr>
                      <a:r>
                        <a:rPr lang="en-US" sz="1400" u="none" strike="noStrike" cap="none" baseline="0">
                          <a:latin typeface="Calibri" panose="020F0502020204030204" pitchFamily="34" charset="0"/>
                          <a:ea typeface="Calibri"/>
                          <a:cs typeface="Calibri"/>
                          <a:sym typeface="Calibri"/>
                        </a:rPr>
                        <a:t>Critical imagery products, including snow/ice cover, clouds, fog, aerosols, fire, smoke plumes, vegetation health, phytoplankton abundance/chlorophyll</a:t>
                      </a:r>
                    </a:p>
                  </a:txBody>
                  <a:tcPr marL="91450" marR="91450" marT="45725" marB="45725" anchor="ctr">
                    <a:solidFill>
                      <a:srgbClr val="93B3D7">
                        <a:alpha val="40000"/>
                      </a:srgbClr>
                    </a:solidFill>
                  </a:tcPr>
                </a:tc>
                <a:tc>
                  <a:txBody>
                    <a:bodyPr/>
                    <a:lstStyle/>
                    <a:p>
                      <a:pPr marL="0" marR="0" lvl="0" indent="0" algn="l" rtl="0">
                        <a:spcBef>
                          <a:spcPts val="0"/>
                        </a:spcBef>
                        <a:buClr>
                          <a:schemeClr val="dk1"/>
                        </a:buClr>
                        <a:buSzPct val="25000"/>
                        <a:buFont typeface="Calibri"/>
                        <a:buNone/>
                      </a:pPr>
                      <a:r>
                        <a:rPr lang="en-US" sz="1400" u="none" strike="noStrike" cap="none" baseline="0">
                          <a:latin typeface="Calibri" panose="020F0502020204030204" pitchFamily="34" charset="0"/>
                          <a:ea typeface="Calibri"/>
                          <a:cs typeface="Calibri"/>
                          <a:sym typeface="Calibri"/>
                        </a:rPr>
                        <a:t>Raytheon Space and Airborne Systems</a:t>
                      </a:r>
                    </a:p>
                  </a:txBody>
                  <a:tcPr marL="91450" marR="91450" marT="45725" marB="45725" anchor="ctr">
                    <a:solidFill>
                      <a:srgbClr val="93B3D7">
                        <a:alpha val="40000"/>
                      </a:srgbClr>
                    </a:solidFill>
                  </a:tcPr>
                </a:tc>
              </a:tr>
              <a:tr h="982423">
                <a:tc>
                  <a:txBody>
                    <a:bodyPr/>
                    <a:lstStyle/>
                    <a:p>
                      <a:pPr marL="0" marR="0" lvl="0" indent="0" algn="l" rtl="0">
                        <a:spcBef>
                          <a:spcPts val="0"/>
                        </a:spcBef>
                        <a:buClr>
                          <a:schemeClr val="dk1"/>
                        </a:buClr>
                        <a:buFont typeface="Calibri"/>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solidFill>
                      <a:srgbClr val="93B3D7">
                        <a:alpha val="40000"/>
                      </a:srgbClr>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b="1" u="none" strike="noStrike" cap="none" baseline="0" dirty="0">
                          <a:latin typeface="Calibri" panose="020F0502020204030204" pitchFamily="34" charset="0"/>
                          <a:ea typeface="Calibri"/>
                          <a:cs typeface="Calibri"/>
                          <a:sym typeface="Calibri"/>
                        </a:rPr>
                        <a:t>OMPS</a:t>
                      </a:r>
                      <a:r>
                        <a:rPr lang="en-US" sz="1400" u="none" strike="noStrike" cap="none" baseline="0" dirty="0">
                          <a:latin typeface="Calibri" panose="020F0502020204030204" pitchFamily="34" charset="0"/>
                          <a:ea typeface="Calibri"/>
                          <a:cs typeface="Calibri"/>
                          <a:sym typeface="Calibri"/>
                        </a:rPr>
                        <a:t> - Ozone Mapping and Profiler </a:t>
                      </a:r>
                      <a:r>
                        <a:rPr lang="en-US" sz="1400" u="none" strike="noStrike" cap="none" baseline="0" dirty="0" smtClean="0">
                          <a:latin typeface="Calibri" panose="020F0502020204030204" pitchFamily="34" charset="0"/>
                          <a:ea typeface="Calibri"/>
                          <a:cs typeface="Calibri"/>
                          <a:sym typeface="Calibri"/>
                        </a:rPr>
                        <a:t>Suite</a:t>
                      </a:r>
                      <a:endParaRPr lang="en-US" sz="1400" u="none" strike="noStrike" cap="none" baseline="0" dirty="0">
                        <a:latin typeface="Calibri" panose="020F0502020204030204" pitchFamily="34" charset="0"/>
                        <a:ea typeface="Calibri"/>
                        <a:cs typeface="Calibri"/>
                        <a:sym typeface="Calibri"/>
                      </a:endParaRPr>
                    </a:p>
                  </a:txBody>
                  <a:tcPr marL="91450" marR="91450" marT="45725" marB="45725" anchor="ctr">
                    <a:solidFill>
                      <a:srgbClr val="93B3D7">
                        <a:alpha val="40000"/>
                      </a:srgbClr>
                    </a:solidFill>
                  </a:tcPr>
                </a:tc>
                <a:tc>
                  <a:txBody>
                    <a:bodyPr/>
                    <a:lstStyle/>
                    <a:p>
                      <a:pPr marL="0" marR="0" lvl="1" indent="0" algn="l" rtl="0">
                        <a:lnSpc>
                          <a:spcPct val="100000"/>
                        </a:lnSpc>
                        <a:spcBef>
                          <a:spcPts val="0"/>
                        </a:spcBef>
                        <a:spcAft>
                          <a:spcPts val="0"/>
                        </a:spcAft>
                        <a:buClr>
                          <a:schemeClr val="dk1"/>
                        </a:buClr>
                        <a:buSzPct val="25000"/>
                        <a:buFont typeface="Calibri"/>
                        <a:buNone/>
                      </a:pPr>
                      <a:r>
                        <a:rPr lang="en-US" sz="1400" u="none" strike="noStrike" cap="none" baseline="0" dirty="0">
                          <a:latin typeface="Calibri" panose="020F0502020204030204" pitchFamily="34" charset="0"/>
                          <a:ea typeface="Calibri"/>
                          <a:cs typeface="Calibri"/>
                          <a:sym typeface="Calibri"/>
                        </a:rPr>
                        <a:t>Ozone spectrometers for monitoring ozone hole and recovery of stratospheric ozone and for UV index forecasts</a:t>
                      </a:r>
                    </a:p>
                  </a:txBody>
                  <a:tcPr marL="91450" marR="91450" marT="45725" marB="45725" anchor="ctr">
                    <a:solidFill>
                      <a:srgbClr val="93B3D7">
                        <a:alpha val="40000"/>
                      </a:srgbClr>
                    </a:solidFill>
                  </a:tcPr>
                </a:tc>
                <a:tc>
                  <a:txBody>
                    <a:bodyPr/>
                    <a:lstStyle/>
                    <a:p>
                      <a:pPr marL="0" marR="0" lvl="1" indent="0" algn="l" rtl="0">
                        <a:lnSpc>
                          <a:spcPct val="100000"/>
                        </a:lnSpc>
                        <a:spcBef>
                          <a:spcPts val="0"/>
                        </a:spcBef>
                        <a:spcAft>
                          <a:spcPts val="0"/>
                        </a:spcAft>
                        <a:buClr>
                          <a:schemeClr val="dk1"/>
                        </a:buClr>
                        <a:buSzPct val="25000"/>
                        <a:buFont typeface="Calibri"/>
                        <a:buNone/>
                      </a:pPr>
                      <a:r>
                        <a:rPr lang="en-US" sz="1400" u="none" strike="noStrike" cap="none" baseline="0">
                          <a:latin typeface="Calibri" panose="020F0502020204030204" pitchFamily="34" charset="0"/>
                          <a:ea typeface="Calibri"/>
                          <a:cs typeface="Calibri"/>
                          <a:sym typeface="Calibri"/>
                        </a:rPr>
                        <a:t>Ball Aerospace and Technologies Corp.</a:t>
                      </a:r>
                    </a:p>
                  </a:txBody>
                  <a:tcPr marL="91450" marR="91450" marT="45725" marB="45725" anchor="ctr">
                    <a:solidFill>
                      <a:srgbClr val="93B3D7">
                        <a:alpha val="40000"/>
                      </a:srgbClr>
                    </a:solidFill>
                  </a:tcPr>
                </a:tc>
              </a:tr>
              <a:tr h="1426094">
                <a:tc>
                  <a:txBody>
                    <a:bodyPr/>
                    <a:lstStyle/>
                    <a:p>
                      <a:pPr marL="0" marR="0" lvl="0" indent="0" algn="l" rtl="0">
                        <a:spcBef>
                          <a:spcPts val="0"/>
                        </a:spcBef>
                        <a:buClr>
                          <a:schemeClr val="dk1"/>
                        </a:buClr>
                        <a:buFont typeface="Calibri"/>
                        <a:buNone/>
                      </a:pPr>
                      <a:endParaRPr sz="1400" u="none" strike="noStrike" cap="none" baseline="0">
                        <a:solidFill>
                          <a:srgbClr val="FFFFFF"/>
                        </a:solidFill>
                        <a:latin typeface="Times New Roman"/>
                        <a:ea typeface="Times New Roman"/>
                        <a:cs typeface="Times New Roman"/>
                        <a:sym typeface="Times New Roman"/>
                      </a:endParaRPr>
                    </a:p>
                  </a:txBody>
                  <a:tcPr marL="91425" marR="91425" marT="91425" marB="91425">
                    <a:solidFill>
                      <a:srgbClr val="93B3D7">
                        <a:alpha val="40000"/>
                      </a:srgbClr>
                    </a:solidFill>
                  </a:tcPr>
                </a:tc>
                <a:tc>
                  <a:txBody>
                    <a:bodyPr/>
                    <a:lstStyle/>
                    <a:p>
                      <a:pPr marL="0" marR="0" lvl="0" indent="0" algn="l" rtl="0">
                        <a:lnSpc>
                          <a:spcPct val="100000"/>
                        </a:lnSpc>
                        <a:spcBef>
                          <a:spcPts val="600"/>
                        </a:spcBef>
                        <a:spcAft>
                          <a:spcPts val="0"/>
                        </a:spcAft>
                        <a:buClr>
                          <a:schemeClr val="dk1"/>
                        </a:buClr>
                        <a:buSzPct val="25000"/>
                        <a:buFont typeface="Calibri"/>
                        <a:buNone/>
                      </a:pPr>
                      <a:r>
                        <a:rPr lang="en-US" sz="1400" b="1" u="none" strike="noStrike" cap="none" baseline="0" dirty="0">
                          <a:latin typeface="Calibri" panose="020F0502020204030204" pitchFamily="34" charset="0"/>
                          <a:ea typeface="Calibri"/>
                          <a:cs typeface="Calibri"/>
                          <a:sym typeface="Calibri"/>
                        </a:rPr>
                        <a:t>CERES</a:t>
                      </a:r>
                      <a:r>
                        <a:rPr lang="en-US" sz="1400" u="none" strike="noStrike" cap="none" baseline="0" dirty="0">
                          <a:latin typeface="Calibri" panose="020F0502020204030204" pitchFamily="34" charset="0"/>
                          <a:ea typeface="Calibri"/>
                          <a:cs typeface="Calibri"/>
                          <a:sym typeface="Calibri"/>
                        </a:rPr>
                        <a:t> – Clouds and the Earth’s Radiant Energy System (S-NPP and JPSS-1</a:t>
                      </a:r>
                      <a:r>
                        <a:rPr lang="en-US" sz="1400" u="none" strike="noStrike" cap="none" baseline="0" dirty="0" smtClean="0">
                          <a:latin typeface="Calibri" panose="020F0502020204030204" pitchFamily="34" charset="0"/>
                          <a:ea typeface="Calibri"/>
                          <a:cs typeface="Calibri"/>
                          <a:sym typeface="Calibri"/>
                        </a:rPr>
                        <a:t>)</a:t>
                      </a:r>
                    </a:p>
                    <a:p>
                      <a:pPr marL="0" marR="0" lvl="0" indent="0" algn="l" rtl="0">
                        <a:lnSpc>
                          <a:spcPct val="100000"/>
                        </a:lnSpc>
                        <a:spcBef>
                          <a:spcPts val="600"/>
                        </a:spcBef>
                        <a:spcAft>
                          <a:spcPts val="0"/>
                        </a:spcAft>
                        <a:buClr>
                          <a:schemeClr val="dk1"/>
                        </a:buClr>
                        <a:buSzPct val="25000"/>
                        <a:buFont typeface="Calibri"/>
                        <a:buNone/>
                      </a:pPr>
                      <a:r>
                        <a:rPr lang="en-US" sz="100" u="none" strike="noStrike" cap="none" baseline="0" dirty="0" smtClean="0">
                          <a:latin typeface="Calibri" panose="020F0502020204030204" pitchFamily="34" charset="0"/>
                          <a:ea typeface="Calibri"/>
                          <a:cs typeface="Calibri"/>
                          <a:sym typeface="Calibri"/>
                        </a:rPr>
                        <a:t> </a:t>
                      </a:r>
                      <a:r>
                        <a:rPr lang="en-US" sz="1400" b="1" u="none" strike="noStrike" cap="none" baseline="0" dirty="0" smtClean="0">
                          <a:latin typeface="Calibri" panose="020F0502020204030204" pitchFamily="34" charset="0"/>
                          <a:ea typeface="Calibri"/>
                          <a:cs typeface="Calibri"/>
                          <a:sym typeface="Calibri"/>
                        </a:rPr>
                        <a:t>RBI </a:t>
                      </a:r>
                      <a:r>
                        <a:rPr lang="en-US" sz="1400" u="none" strike="noStrike" cap="none" baseline="0" dirty="0" smtClean="0">
                          <a:latin typeface="Calibri" panose="020F0502020204030204" pitchFamily="34" charset="0"/>
                          <a:ea typeface="Calibri"/>
                          <a:cs typeface="Calibri"/>
                          <a:sym typeface="Calibri"/>
                        </a:rPr>
                        <a:t>– Radiation Budget Instrument (JPSS-2, 3, 4; provided by NASA) </a:t>
                      </a:r>
                      <a:endParaRPr lang="en-US" sz="1400" u="none" strike="noStrike" cap="none" baseline="0" dirty="0">
                        <a:latin typeface="Calibri" panose="020F0502020204030204" pitchFamily="34" charset="0"/>
                        <a:ea typeface="Calibri"/>
                        <a:cs typeface="Calibri"/>
                        <a:sym typeface="Calibri"/>
                      </a:endParaRPr>
                    </a:p>
                  </a:txBody>
                  <a:tcPr marL="91450" marR="91450" marT="45725" marB="45725" anchor="ctr">
                    <a:solidFill>
                      <a:srgbClr val="93B3D7">
                        <a:alpha val="40000"/>
                      </a:srgbClr>
                    </a:solidFill>
                  </a:tcPr>
                </a:tc>
                <a:tc>
                  <a:txBody>
                    <a:bodyPr/>
                    <a:lstStyle/>
                    <a:p>
                      <a:pPr marL="0" marR="0" lvl="1" indent="0" algn="l" rtl="0">
                        <a:lnSpc>
                          <a:spcPct val="100000"/>
                        </a:lnSpc>
                        <a:spcBef>
                          <a:spcPts val="0"/>
                        </a:spcBef>
                        <a:spcAft>
                          <a:spcPts val="0"/>
                        </a:spcAft>
                        <a:buClr>
                          <a:schemeClr val="dk1"/>
                        </a:buClr>
                        <a:buSzPct val="25000"/>
                        <a:buFont typeface="Calibri"/>
                        <a:buNone/>
                      </a:pPr>
                      <a:r>
                        <a:rPr lang="en-US" sz="1400" u="none" strike="noStrike" cap="none" baseline="0" dirty="0">
                          <a:latin typeface="Calibri" panose="020F0502020204030204" pitchFamily="34" charset="0"/>
                          <a:ea typeface="Calibri"/>
                          <a:cs typeface="Calibri"/>
                          <a:sym typeface="Calibri"/>
                        </a:rPr>
                        <a:t>Scanning radiometer which supports studies of Earth Radiation Budget (ERB)</a:t>
                      </a:r>
                    </a:p>
                    <a:p>
                      <a:pPr marL="0" marR="0" lvl="1" indent="0" algn="l" rtl="0">
                        <a:lnSpc>
                          <a:spcPct val="100000"/>
                        </a:lnSpc>
                        <a:spcBef>
                          <a:spcPts val="0"/>
                        </a:spcBef>
                        <a:spcAft>
                          <a:spcPts val="0"/>
                        </a:spcAft>
                        <a:buClr>
                          <a:schemeClr val="dk1"/>
                        </a:buClr>
                        <a:buFont typeface="Source Sans Pro"/>
                        <a:buNone/>
                      </a:pPr>
                      <a:endParaRPr sz="1400" b="0" i="0" u="none" strike="noStrike" cap="none" baseline="0" dirty="0">
                        <a:solidFill>
                          <a:schemeClr val="dk1"/>
                        </a:solidFill>
                        <a:latin typeface="Calibri" panose="020F0502020204030204" pitchFamily="34" charset="0"/>
                        <a:ea typeface="Calibri"/>
                        <a:cs typeface="Calibri"/>
                        <a:sym typeface="Calibri"/>
                      </a:endParaRPr>
                    </a:p>
                  </a:txBody>
                  <a:tcPr marL="91450" marR="91450" marT="45725" marB="45725" anchor="ctr">
                    <a:solidFill>
                      <a:srgbClr val="93B3D7">
                        <a:alpha val="40000"/>
                      </a:srgbClr>
                    </a:solidFill>
                  </a:tcPr>
                </a:tc>
                <a:tc>
                  <a:txBody>
                    <a:bodyPr/>
                    <a:lstStyle/>
                    <a:p>
                      <a:pPr marL="0" marR="0" lvl="1" indent="0" algn="l" rtl="0">
                        <a:lnSpc>
                          <a:spcPct val="100000"/>
                        </a:lnSpc>
                        <a:spcBef>
                          <a:spcPts val="0"/>
                        </a:spcBef>
                        <a:spcAft>
                          <a:spcPts val="0"/>
                        </a:spcAft>
                        <a:buClr>
                          <a:schemeClr val="dk1"/>
                        </a:buClr>
                        <a:buSzPct val="25000"/>
                        <a:buFont typeface="Source Sans Pro"/>
                        <a:buNone/>
                      </a:pPr>
                      <a:r>
                        <a:rPr lang="en-US" sz="1400" u="none" strike="noStrike" cap="none" baseline="0" dirty="0">
                          <a:latin typeface="Calibri" panose="020F0502020204030204" pitchFamily="34" charset="0"/>
                          <a:ea typeface="Calibri"/>
                          <a:cs typeface="Calibri"/>
                          <a:sym typeface="Calibri"/>
                        </a:rPr>
                        <a:t>CERES - Northrup Grumman Aerospace Systems</a:t>
                      </a:r>
                    </a:p>
                    <a:p>
                      <a:pPr marL="0" marR="0" lvl="1" indent="0" algn="l" rtl="0">
                        <a:lnSpc>
                          <a:spcPct val="100000"/>
                        </a:lnSpc>
                        <a:spcBef>
                          <a:spcPts val="0"/>
                        </a:spcBef>
                        <a:spcAft>
                          <a:spcPts val="0"/>
                        </a:spcAft>
                        <a:buClr>
                          <a:schemeClr val="dk1"/>
                        </a:buClr>
                        <a:buSzPct val="25000"/>
                        <a:buFont typeface="Source Sans Pro"/>
                        <a:buNone/>
                      </a:pPr>
                      <a:r>
                        <a:rPr lang="en-US" sz="1400" b="0" i="0" u="none" strike="noStrike" cap="none" baseline="0" dirty="0">
                          <a:solidFill>
                            <a:schemeClr val="dk1"/>
                          </a:solidFill>
                          <a:latin typeface="Calibri" panose="020F0502020204030204" pitchFamily="34" charset="0"/>
                          <a:ea typeface="Calibri"/>
                          <a:cs typeface="Calibri"/>
                          <a:sym typeface="Calibri"/>
                        </a:rPr>
                        <a:t>RBI - </a:t>
                      </a:r>
                      <a:r>
                        <a:rPr lang="en-US" sz="1400" b="0" i="0" u="none" strike="noStrike" cap="none" baseline="0" dirty="0" err="1" smtClean="0">
                          <a:solidFill>
                            <a:schemeClr val="dk1"/>
                          </a:solidFill>
                          <a:latin typeface="Calibri" panose="020F0502020204030204" pitchFamily="34" charset="0"/>
                          <a:ea typeface="Calibri"/>
                          <a:cs typeface="Calibri"/>
                          <a:sym typeface="Calibri"/>
                        </a:rPr>
                        <a:t>Exelis</a:t>
                      </a:r>
                      <a:endParaRPr lang="en-US" sz="1400" b="0" i="0" u="none" strike="noStrike" cap="none" baseline="0" dirty="0">
                        <a:solidFill>
                          <a:schemeClr val="dk1"/>
                        </a:solidFill>
                        <a:latin typeface="Calibri" panose="020F0502020204030204" pitchFamily="34" charset="0"/>
                        <a:ea typeface="Calibri"/>
                        <a:cs typeface="Calibri"/>
                        <a:sym typeface="Calibri"/>
                      </a:endParaRPr>
                    </a:p>
                  </a:txBody>
                  <a:tcPr marL="91450" marR="91450" marT="45725" marB="45725" anchor="ctr">
                    <a:solidFill>
                      <a:srgbClr val="93B3D7">
                        <a:alpha val="40000"/>
                      </a:srgbClr>
                    </a:solidFill>
                  </a:tcPr>
                </a:tc>
              </a:tr>
            </a:tbl>
          </a:graphicData>
        </a:graphic>
      </p:graphicFrame>
      <p:sp>
        <p:nvSpPr>
          <p:cNvPr id="23" name="Shape 309"/>
          <p:cNvSpPr/>
          <p:nvPr/>
        </p:nvSpPr>
        <p:spPr>
          <a:xfrm>
            <a:off x="681358" y="1638681"/>
            <a:ext cx="884314" cy="687019"/>
          </a:xfrm>
          <a:prstGeom prst="rect">
            <a:avLst/>
          </a:prstGeom>
          <a:blipFill rotWithShape="1">
            <a:blip r:embed="rId4">
              <a:alphaModFix/>
            </a:blip>
            <a:stretch>
              <a:fillRect/>
            </a:stretch>
          </a:blipFill>
          <a:ln>
            <a:noFill/>
          </a:ln>
        </p:spPr>
        <p:txBody>
          <a:bodyPr lIns="91425" tIns="91425" rIns="91425" bIns="91425" anchor="ctr" anchorCtr="0">
            <a:noAutofit/>
          </a:bodyPr>
          <a:lstStyle/>
          <a:p>
            <a:pPr defTabSz="457200">
              <a:buClr>
                <a:srgbClr val="000000"/>
              </a:buClr>
              <a:buFont typeface="Arial"/>
              <a:buNone/>
            </a:pPr>
            <a:endParaRPr sz="1400">
              <a:solidFill>
                <a:srgbClr val="000000"/>
              </a:solidFill>
              <a:latin typeface="Arial"/>
              <a:ea typeface="Arial"/>
              <a:cs typeface="Arial"/>
              <a:sym typeface="Arial"/>
              <a:rtl val="0"/>
            </a:endParaRPr>
          </a:p>
        </p:txBody>
      </p:sp>
      <p:sp>
        <p:nvSpPr>
          <p:cNvPr id="24" name="Shape 310"/>
          <p:cNvSpPr/>
          <p:nvPr/>
        </p:nvSpPr>
        <p:spPr>
          <a:xfrm>
            <a:off x="605989" y="2398725"/>
            <a:ext cx="1035048" cy="765175"/>
          </a:xfrm>
          <a:prstGeom prst="rect">
            <a:avLst/>
          </a:prstGeom>
          <a:blipFill rotWithShape="1">
            <a:blip r:embed="rId5">
              <a:alphaModFix/>
            </a:blip>
            <a:stretch>
              <a:fillRect/>
            </a:stretch>
          </a:blipFill>
          <a:ln>
            <a:noFill/>
          </a:ln>
        </p:spPr>
        <p:txBody>
          <a:bodyPr lIns="91425" tIns="91425" rIns="91425" bIns="91425" anchor="ctr" anchorCtr="0">
            <a:noAutofit/>
          </a:bodyPr>
          <a:lstStyle/>
          <a:p>
            <a:pPr defTabSz="457200">
              <a:buClr>
                <a:srgbClr val="000000"/>
              </a:buClr>
              <a:buFont typeface="Arial"/>
              <a:buNone/>
            </a:pPr>
            <a:endParaRPr sz="1400">
              <a:solidFill>
                <a:srgbClr val="000000"/>
              </a:solidFill>
              <a:latin typeface="Arial"/>
              <a:ea typeface="Arial"/>
              <a:cs typeface="Arial"/>
              <a:sym typeface="Arial"/>
              <a:rtl val="0"/>
            </a:endParaRPr>
          </a:p>
        </p:txBody>
      </p:sp>
      <p:sp>
        <p:nvSpPr>
          <p:cNvPr id="25" name="Shape 311"/>
          <p:cNvSpPr/>
          <p:nvPr/>
        </p:nvSpPr>
        <p:spPr>
          <a:xfrm>
            <a:off x="503964" y="3316300"/>
            <a:ext cx="1239100" cy="947245"/>
          </a:xfrm>
          <a:prstGeom prst="rect">
            <a:avLst/>
          </a:prstGeom>
          <a:blipFill rotWithShape="1">
            <a:blip r:embed="rId6">
              <a:alphaModFix/>
            </a:blip>
            <a:stretch>
              <a:fillRect/>
            </a:stretch>
          </a:blipFill>
          <a:ln>
            <a:noFill/>
          </a:ln>
        </p:spPr>
        <p:txBody>
          <a:bodyPr lIns="91425" tIns="91425" rIns="91425" bIns="91425" anchor="ctr" anchorCtr="0">
            <a:noAutofit/>
          </a:bodyPr>
          <a:lstStyle/>
          <a:p>
            <a:pPr defTabSz="457200">
              <a:buClr>
                <a:srgbClr val="000000"/>
              </a:buClr>
              <a:buFont typeface="Arial"/>
              <a:buNone/>
            </a:pPr>
            <a:endParaRPr sz="1400">
              <a:solidFill>
                <a:srgbClr val="000000"/>
              </a:solidFill>
              <a:latin typeface="Arial"/>
              <a:ea typeface="Arial"/>
              <a:cs typeface="Arial"/>
              <a:sym typeface="Arial"/>
              <a:rtl val="0"/>
            </a:endParaRPr>
          </a:p>
        </p:txBody>
      </p:sp>
      <p:sp>
        <p:nvSpPr>
          <p:cNvPr id="26" name="Shape 312"/>
          <p:cNvSpPr/>
          <p:nvPr/>
        </p:nvSpPr>
        <p:spPr>
          <a:xfrm>
            <a:off x="605989" y="4535500"/>
            <a:ext cx="1035048" cy="767017"/>
          </a:xfrm>
          <a:prstGeom prst="rect">
            <a:avLst/>
          </a:prstGeom>
          <a:blipFill rotWithShape="1">
            <a:blip r:embed="rId7">
              <a:alphaModFix/>
            </a:blip>
            <a:stretch>
              <a:fillRect/>
            </a:stretch>
          </a:blipFill>
          <a:ln>
            <a:noFill/>
          </a:ln>
        </p:spPr>
        <p:txBody>
          <a:bodyPr lIns="91425" tIns="91425" rIns="91425" bIns="91425" anchor="ctr" anchorCtr="0">
            <a:noAutofit/>
          </a:bodyPr>
          <a:lstStyle/>
          <a:p>
            <a:pPr defTabSz="457200">
              <a:buClr>
                <a:srgbClr val="000000"/>
              </a:buClr>
              <a:buFont typeface="Arial"/>
              <a:buNone/>
            </a:pPr>
            <a:endParaRPr sz="1400">
              <a:solidFill>
                <a:srgbClr val="000000"/>
              </a:solidFill>
              <a:latin typeface="Arial"/>
              <a:ea typeface="Arial"/>
              <a:cs typeface="Arial"/>
              <a:sym typeface="Arial"/>
              <a:rtl val="0"/>
            </a:endParaRPr>
          </a:p>
        </p:txBody>
      </p:sp>
      <p:sp>
        <p:nvSpPr>
          <p:cNvPr id="27" name="Shape 313"/>
          <p:cNvSpPr/>
          <p:nvPr/>
        </p:nvSpPr>
        <p:spPr>
          <a:xfrm>
            <a:off x="664744" y="5756641"/>
            <a:ext cx="793748" cy="849106"/>
          </a:xfrm>
          <a:prstGeom prst="rect">
            <a:avLst/>
          </a:prstGeom>
          <a:blipFill rotWithShape="1">
            <a:blip r:embed="rId8">
              <a:alphaModFix/>
            </a:blip>
            <a:stretch>
              <a:fillRect b="-7873"/>
            </a:stretch>
          </a:blipFill>
          <a:ln>
            <a:noFill/>
          </a:ln>
        </p:spPr>
        <p:txBody>
          <a:bodyPr lIns="91425" tIns="91425" rIns="91425" bIns="91425" anchor="ctr" anchorCtr="0">
            <a:noAutofit/>
          </a:bodyPr>
          <a:lstStyle/>
          <a:p>
            <a:pPr defTabSz="457200">
              <a:buClr>
                <a:srgbClr val="000000"/>
              </a:buClr>
              <a:buFont typeface="Arial"/>
              <a:buNone/>
            </a:pPr>
            <a:endParaRPr sz="1400">
              <a:solidFill>
                <a:srgbClr val="000000"/>
              </a:solidFill>
              <a:latin typeface="Arial"/>
              <a:ea typeface="Arial"/>
              <a:cs typeface="Arial"/>
              <a:sym typeface="Arial"/>
              <a:rtl val="0"/>
            </a:endParaRPr>
          </a:p>
        </p:txBody>
      </p:sp>
    </p:spTree>
    <p:extLst>
      <p:ext uri="{BB962C8B-B14F-4D97-AF65-F5344CB8AC3E}">
        <p14:creationId xmlns:p14="http://schemas.microsoft.com/office/powerpoint/2010/main" val="40600399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Future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JPSS System Architecture</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26" name="object 10"/>
          <p:cNvSpPr txBox="1">
            <a:spLocks noGrp="1"/>
          </p:cNvSpPr>
          <p:nvPr>
            <p:ph type="sldNum" sz="quarter" idx="12"/>
          </p:nvPr>
        </p:nvSpPr>
        <p:spPr>
          <a:xfrm>
            <a:off x="8845804" y="7354273"/>
            <a:ext cx="231140" cy="235584"/>
          </a:xfrm>
          <a:prstGeom prst="rect">
            <a:avLst/>
          </a:prstGeom>
        </p:spPr>
        <p:txBody>
          <a:bodyPr vert="horz" wrap="square" lIns="0" tIns="0" rIns="0" bIns="0" rtlCol="0">
            <a:spAutoFit/>
          </a:bodyPr>
          <a:lstStyle/>
          <a:p>
            <a:pPr marL="25400"/>
            <a:r>
              <a:rPr sz="1400" dirty="0">
                <a:solidFill>
                  <a:srgbClr val="FFFFFF"/>
                </a:solidFill>
                <a:cs typeface="Calibri"/>
              </a:rPr>
              <a:t>43</a:t>
            </a:r>
            <a:endParaRPr sz="1400" dirty="0">
              <a:solidFill>
                <a:prstClr val="black">
                  <a:tint val="75000"/>
                </a:prstClr>
              </a:solidFill>
              <a:cs typeface="Calibri"/>
            </a:endParaRPr>
          </a:p>
        </p:txBody>
      </p:sp>
      <p:sp>
        <p:nvSpPr>
          <p:cNvPr id="12" name="Rectangle 11"/>
          <p:cNvSpPr/>
          <p:nvPr/>
        </p:nvSpPr>
        <p:spPr>
          <a:xfrm>
            <a:off x="152400" y="1598464"/>
            <a:ext cx="8791575" cy="52249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13" name="Shape 277"/>
          <p:cNvPicPr preferRelativeResize="0"/>
          <p:nvPr/>
        </p:nvPicPr>
        <p:blipFill rotWithShape="1">
          <a:blip r:embed="rId4">
            <a:alphaModFix/>
          </a:blip>
          <a:srcRect/>
          <a:stretch/>
        </p:blipFill>
        <p:spPr>
          <a:xfrm>
            <a:off x="152400" y="1634324"/>
            <a:ext cx="8791575" cy="5389510"/>
          </a:xfrm>
          <a:prstGeom prst="rect">
            <a:avLst/>
          </a:prstGeom>
          <a:noFill/>
          <a:ln>
            <a:noFill/>
          </a:ln>
        </p:spPr>
      </p:pic>
    </p:spTree>
    <p:extLst>
      <p:ext uri="{BB962C8B-B14F-4D97-AF65-F5344CB8AC3E}">
        <p14:creationId xmlns:p14="http://schemas.microsoft.com/office/powerpoint/2010/main" val="7301558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NOAA-EUMETSAT Joint </a:t>
            </a:r>
            <a:r>
              <a:rPr lang="en-US" sz="3600" b="1" dirty="0">
                <a:solidFill>
                  <a:schemeClr val="tx2"/>
                </a:solidFill>
                <a:effectLst>
                  <a:outerShdw blurRad="38100" dist="38100" dir="2700000" algn="tl">
                    <a:srgbClr val="000000">
                      <a:alpha val="43137"/>
                    </a:srgbClr>
                  </a:outerShdw>
                </a:effectLst>
              </a:rPr>
              <a:t>Polar System Agreement</a:t>
            </a: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4"/>
          <a:srcRect b="36320"/>
          <a:stretch/>
        </p:blipFill>
        <p:spPr>
          <a:xfrm>
            <a:off x="-15524" y="1467852"/>
            <a:ext cx="9220200" cy="5871483"/>
          </a:xfrm>
          <a:prstGeom prst="rect">
            <a:avLst/>
          </a:prstGeom>
        </p:spPr>
      </p:pic>
      <p:sp>
        <p:nvSpPr>
          <p:cNvPr id="22" name="Rectangle 21"/>
          <p:cNvSpPr/>
          <p:nvPr/>
        </p:nvSpPr>
        <p:spPr>
          <a:xfrm>
            <a:off x="-51619" y="2895600"/>
            <a:ext cx="9372600" cy="1973008"/>
          </a:xfrm>
          <a:prstGeom prst="rect">
            <a:avLst/>
          </a:prstGeom>
          <a:solidFill>
            <a:srgbClr val="FFFFFF">
              <a:alpha val="6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200"/>
            <a:endParaRPr lang="en-US" dirty="0">
              <a:solidFill>
                <a:prstClr val="white"/>
              </a:solidFill>
            </a:endParaRPr>
          </a:p>
        </p:txBody>
      </p:sp>
      <p:sp>
        <p:nvSpPr>
          <p:cNvPr id="23" name="Rectangle 22"/>
          <p:cNvSpPr/>
          <p:nvPr/>
        </p:nvSpPr>
        <p:spPr>
          <a:xfrm>
            <a:off x="-51619" y="2895600"/>
            <a:ext cx="9256295" cy="1973008"/>
          </a:xfrm>
          <a:prstGeom prst="rect">
            <a:avLst/>
          </a:prstGeom>
          <a:solidFill>
            <a:srgbClr val="FFFFFF">
              <a:alpha val="60000"/>
            </a:srgb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7250" lvl="1" indent="-457200" defTabSz="457200">
              <a:spcBef>
                <a:spcPts val="300"/>
              </a:spcBef>
              <a:buFont typeface="Arial"/>
              <a:buChar char="•"/>
              <a:defRPr/>
            </a:pPr>
            <a:r>
              <a:rPr lang="en-US" sz="2700" dirty="0">
                <a:solidFill>
                  <a:prstClr val="black"/>
                </a:solidFill>
                <a:latin typeface="Verdana"/>
                <a:cs typeface="Verdana"/>
              </a:rPr>
              <a:t>Governs JPSS-2, Polar Follow-On, and </a:t>
            </a:r>
            <a:r>
              <a:rPr lang="en-US" sz="2700" dirty="0" err="1">
                <a:solidFill>
                  <a:prstClr val="black"/>
                </a:solidFill>
                <a:latin typeface="Verdana"/>
                <a:cs typeface="Verdana"/>
              </a:rPr>
              <a:t>Metop</a:t>
            </a:r>
            <a:r>
              <a:rPr lang="en-US" sz="2700" dirty="0">
                <a:solidFill>
                  <a:prstClr val="black"/>
                </a:solidFill>
                <a:latin typeface="Verdana"/>
                <a:cs typeface="Verdana"/>
              </a:rPr>
              <a:t>-Second Generation</a:t>
            </a:r>
          </a:p>
          <a:p>
            <a:pPr marL="857250" lvl="1" indent="-457200" defTabSz="457200">
              <a:spcBef>
                <a:spcPts val="300"/>
              </a:spcBef>
              <a:buFont typeface="Arial"/>
              <a:buChar char="•"/>
              <a:defRPr/>
            </a:pPr>
            <a:r>
              <a:rPr lang="en-US" sz="2700" dirty="0">
                <a:solidFill>
                  <a:prstClr val="black"/>
                </a:solidFill>
                <a:latin typeface="Verdana"/>
                <a:cs typeface="Verdana"/>
              </a:rPr>
              <a:t>Secures critical partnership for global NWP through the 2030s</a:t>
            </a:r>
          </a:p>
        </p:txBody>
      </p:sp>
    </p:spTree>
    <p:extLst>
      <p:ext uri="{BB962C8B-B14F-4D97-AF65-F5344CB8AC3E}">
        <p14:creationId xmlns:p14="http://schemas.microsoft.com/office/powerpoint/2010/main" val="18569640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1"/>
          <p:cNvSpPr txBox="1">
            <a:spLocks/>
          </p:cNvSpPr>
          <p:nvPr/>
        </p:nvSpPr>
        <p:spPr>
          <a:xfrm>
            <a:off x="0" y="354226"/>
            <a:ext cx="91440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 b="1" kern="600" dirty="0" smtClean="0">
                <a:solidFill>
                  <a:srgbClr val="1F497D"/>
                </a:solidFill>
                <a:effectLst>
                  <a:outerShdw blurRad="38100" dist="38100" dir="2700000" algn="tl">
                    <a:srgbClr val="000000">
                      <a:alpha val="43137"/>
                    </a:srgbClr>
                  </a:outerShdw>
                </a:effectLst>
              </a:rPr>
              <a:t>Future Data Distribution: </a:t>
            </a:r>
          </a:p>
          <a:p>
            <a:r>
              <a:rPr lang="en" b="1" kern="600" dirty="0" smtClean="0">
                <a:solidFill>
                  <a:srgbClr val="1F497D"/>
                </a:solidFill>
                <a:effectLst>
                  <a:outerShdw blurRad="38100" dist="38100" dir="2700000" algn="tl">
                    <a:srgbClr val="000000">
                      <a:alpha val="43137"/>
                    </a:srgbClr>
                  </a:outerShdw>
                </a:effectLst>
              </a:rPr>
              <a:t>PDA Overview</a:t>
            </a:r>
            <a:endParaRPr lang="en-US" b="1" dirty="0">
              <a:solidFill>
                <a:srgbClr val="1F497D"/>
              </a:solidFill>
              <a:effectLst>
                <a:outerShdw blurRad="38100" dist="38100" dir="2700000" algn="tl">
                  <a:srgbClr val="000000">
                    <a:alpha val="43137"/>
                  </a:srgbClr>
                </a:outerShdw>
              </a:effectLst>
            </a:endParaRPr>
          </a:p>
        </p:txBody>
      </p:sp>
      <p:sp>
        <p:nvSpPr>
          <p:cNvPr id="2" name="Rectangle 1"/>
          <p:cNvSpPr/>
          <p:nvPr/>
        </p:nvSpPr>
        <p:spPr>
          <a:xfrm>
            <a:off x="375402" y="2460386"/>
            <a:ext cx="8390022" cy="3139321"/>
          </a:xfrm>
          <a:prstGeom prst="rect">
            <a:avLst/>
          </a:prstGeom>
        </p:spPr>
        <p:txBody>
          <a:bodyPr wrap="square">
            <a:spAutoFit/>
          </a:bodyPr>
          <a:lstStyle/>
          <a:p>
            <a:pPr defTabSz="457200"/>
            <a:r>
              <a:rPr lang="en-US" dirty="0">
                <a:solidFill>
                  <a:prstClr val="black"/>
                </a:solidFill>
              </a:rPr>
              <a:t>The Production Distribution and Access (PDA) system will serve as the NESDIS enterprise distribution system for our near real-time users.</a:t>
            </a:r>
          </a:p>
          <a:p>
            <a:pPr defTabSz="457200"/>
            <a:endParaRPr lang="en-US" dirty="0">
              <a:solidFill>
                <a:prstClr val="black"/>
              </a:solidFill>
            </a:endParaRPr>
          </a:p>
          <a:p>
            <a:pPr marL="285750" indent="-285750" defTabSz="457200">
              <a:buFont typeface="Arial" panose="020B0604020202020204" pitchFamily="34" charset="0"/>
              <a:buChar char="•"/>
            </a:pPr>
            <a:r>
              <a:rPr lang="en-US" dirty="0">
                <a:solidFill>
                  <a:prstClr val="black"/>
                </a:solidFill>
              </a:rPr>
              <a:t>PDA will set subscriptions for international and non-US government partners, as is done now on the DDS. </a:t>
            </a:r>
          </a:p>
          <a:p>
            <a:pPr marL="285750" indent="-285750" defTabSz="457200">
              <a:buFont typeface="Arial" panose="020B0604020202020204" pitchFamily="34" charset="0"/>
              <a:buChar char="•"/>
            </a:pPr>
            <a:r>
              <a:rPr lang="en-US" dirty="0">
                <a:solidFill>
                  <a:prstClr val="black"/>
                </a:solidFill>
              </a:rPr>
              <a:t>All near real time distribution except for </a:t>
            </a:r>
            <a:r>
              <a:rPr lang="en-US" dirty="0" err="1">
                <a:solidFill>
                  <a:prstClr val="black"/>
                </a:solidFill>
              </a:rPr>
              <a:t>McIDAS</a:t>
            </a:r>
            <a:r>
              <a:rPr lang="en-US" dirty="0">
                <a:solidFill>
                  <a:prstClr val="black"/>
                </a:solidFill>
              </a:rPr>
              <a:t> will be migrated to PDA – phased approach (new missions and then current missions).</a:t>
            </a:r>
          </a:p>
          <a:p>
            <a:pPr marL="285750" indent="-285750" defTabSz="457200">
              <a:buFont typeface="Arial" panose="020B0604020202020204" pitchFamily="34" charset="0"/>
              <a:buChar char="•"/>
            </a:pPr>
            <a:r>
              <a:rPr lang="en-US" dirty="0" err="1">
                <a:solidFill>
                  <a:prstClr val="black"/>
                </a:solidFill>
              </a:rPr>
              <a:t>McIDAS</a:t>
            </a:r>
            <a:r>
              <a:rPr lang="en-US" dirty="0">
                <a:solidFill>
                  <a:prstClr val="black"/>
                </a:solidFill>
              </a:rPr>
              <a:t> ADDE access will remain on GEODIST systems for the foreseeable future.</a:t>
            </a:r>
          </a:p>
          <a:p>
            <a:pPr marL="285750" indent="-285750" defTabSz="457200">
              <a:buFont typeface="Arial" panose="020B0604020202020204" pitchFamily="34" charset="0"/>
              <a:buChar char="•"/>
            </a:pPr>
            <a:r>
              <a:rPr lang="en-US" dirty="0">
                <a:solidFill>
                  <a:prstClr val="black"/>
                </a:solidFill>
              </a:rPr>
              <a:t>GOES-R products will be provided to the primary PDA system (at NSOF)</a:t>
            </a:r>
          </a:p>
          <a:p>
            <a:pPr marL="285750" indent="-285750" defTabSz="457200">
              <a:buFont typeface="Arial" panose="020B0604020202020204" pitchFamily="34" charset="0"/>
              <a:buChar char="•"/>
            </a:pPr>
            <a:r>
              <a:rPr lang="en-US" dirty="0">
                <a:solidFill>
                  <a:prstClr val="black"/>
                </a:solidFill>
              </a:rPr>
              <a:t>S-NPP/JPSS products will be provided via IDPS and PDA</a:t>
            </a:r>
          </a:p>
          <a:p>
            <a:pPr marL="285750" indent="-285750" defTabSz="457200">
              <a:buFont typeface="Arial" panose="020B0604020202020204" pitchFamily="34" charset="0"/>
              <a:buChar char="•"/>
            </a:pPr>
            <a:r>
              <a:rPr lang="en-US" dirty="0">
                <a:solidFill>
                  <a:prstClr val="black"/>
                </a:solidFill>
              </a:rPr>
              <a:t>All distribution will use FTPS or SFTP protocols</a:t>
            </a:r>
          </a:p>
        </p:txBody>
      </p:sp>
    </p:spTree>
    <p:extLst>
      <p:ext uri="{BB962C8B-B14F-4D97-AF65-F5344CB8AC3E}">
        <p14:creationId xmlns:p14="http://schemas.microsoft.com/office/powerpoint/2010/main" val="11609901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1"/>
          <p:cNvSpPr txBox="1">
            <a:spLocks/>
          </p:cNvSpPr>
          <p:nvPr/>
        </p:nvSpPr>
        <p:spPr>
          <a:xfrm>
            <a:off x="0" y="354226"/>
            <a:ext cx="91440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 b="1" kern="600" dirty="0" smtClean="0">
                <a:solidFill>
                  <a:srgbClr val="1F497D"/>
                </a:solidFill>
                <a:effectLst>
                  <a:outerShdw blurRad="38100" dist="38100" dir="2700000" algn="tl">
                    <a:srgbClr val="000000">
                      <a:alpha val="43137"/>
                    </a:srgbClr>
                  </a:outerShdw>
                </a:effectLst>
              </a:rPr>
              <a:t>Future Data Distribution: </a:t>
            </a:r>
          </a:p>
          <a:p>
            <a:r>
              <a:rPr lang="en" b="1" kern="600" dirty="0" smtClean="0">
                <a:solidFill>
                  <a:srgbClr val="1F497D"/>
                </a:solidFill>
                <a:effectLst>
                  <a:outerShdw blurRad="38100" dist="38100" dir="2700000" algn="tl">
                    <a:srgbClr val="000000">
                      <a:alpha val="43137"/>
                    </a:srgbClr>
                  </a:outerShdw>
                </a:effectLst>
              </a:rPr>
              <a:t>PDA Overview</a:t>
            </a:r>
            <a:endParaRPr lang="en-US" b="1" dirty="0">
              <a:solidFill>
                <a:srgbClr val="1F497D"/>
              </a:solidFill>
              <a:effectLst>
                <a:outerShdw blurRad="38100" dist="38100" dir="2700000" algn="tl">
                  <a:srgbClr val="000000">
                    <a:alpha val="43137"/>
                  </a:srgbClr>
                </a:outerShdw>
              </a:effectLst>
            </a:endParaRPr>
          </a:p>
        </p:txBody>
      </p:sp>
      <p:sp>
        <p:nvSpPr>
          <p:cNvPr id="4" name="Content Placeholder 2"/>
          <p:cNvSpPr txBox="1">
            <a:spLocks/>
          </p:cNvSpPr>
          <p:nvPr/>
        </p:nvSpPr>
        <p:spPr>
          <a:xfrm>
            <a:off x="324255" y="4633990"/>
            <a:ext cx="4055272" cy="1402360"/>
          </a:xfrm>
          <a:prstGeom prst="rect">
            <a:avLst/>
          </a:prstGeom>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263F78"/>
              </a:buClr>
            </a:pPr>
            <a:r>
              <a:rPr lang="en-US" sz="5600" dirty="0" smtClean="0">
                <a:solidFill>
                  <a:prstClr val="black"/>
                </a:solidFill>
              </a:rPr>
              <a:t>There are three PDA Systems:</a:t>
            </a:r>
          </a:p>
          <a:p>
            <a:pPr lvl="1">
              <a:buClr>
                <a:srgbClr val="263F78"/>
              </a:buClr>
            </a:pPr>
            <a:r>
              <a:rPr lang="en-US" sz="5600" dirty="0" smtClean="0">
                <a:solidFill>
                  <a:prstClr val="black"/>
                </a:solidFill>
              </a:rPr>
              <a:t>Full Operational System at NSOF </a:t>
            </a:r>
          </a:p>
          <a:p>
            <a:pPr lvl="2">
              <a:buClr>
                <a:srgbClr val="263F78"/>
              </a:buClr>
            </a:pPr>
            <a:r>
              <a:rPr lang="en-US" sz="5600" dirty="0" smtClean="0">
                <a:solidFill>
                  <a:prstClr val="black"/>
                </a:solidFill>
              </a:rPr>
              <a:t>S-NPP/JPSS, GOES-R and current mission data</a:t>
            </a:r>
          </a:p>
          <a:p>
            <a:pPr lvl="1">
              <a:buClr>
                <a:srgbClr val="263F78"/>
              </a:buClr>
            </a:pPr>
            <a:r>
              <a:rPr lang="en-US" sz="5600" dirty="0" smtClean="0">
                <a:solidFill>
                  <a:prstClr val="black"/>
                </a:solidFill>
              </a:rPr>
              <a:t>Test system at NSOF</a:t>
            </a:r>
          </a:p>
          <a:p>
            <a:pPr lvl="2">
              <a:buClr>
                <a:srgbClr val="263F78"/>
              </a:buClr>
            </a:pPr>
            <a:r>
              <a:rPr lang="en-US" sz="5600" dirty="0" smtClean="0">
                <a:solidFill>
                  <a:prstClr val="black"/>
                </a:solidFill>
              </a:rPr>
              <a:t>Internal test system only and just a few select users with periodic access</a:t>
            </a:r>
          </a:p>
          <a:p>
            <a:pPr lvl="2">
              <a:buClr>
                <a:srgbClr val="263F78"/>
              </a:buClr>
            </a:pPr>
            <a:endParaRPr lang="en-US" dirty="0">
              <a:solidFill>
                <a:prstClr val="black"/>
              </a:solidFill>
            </a:endParaRPr>
          </a:p>
        </p:txBody>
      </p:sp>
      <p:sp>
        <p:nvSpPr>
          <p:cNvPr id="6" name="TextBox 5"/>
          <p:cNvSpPr txBox="1"/>
          <p:nvPr/>
        </p:nvSpPr>
        <p:spPr>
          <a:xfrm>
            <a:off x="4635825" y="4129982"/>
            <a:ext cx="4101851" cy="1677382"/>
          </a:xfrm>
          <a:prstGeom prst="rect">
            <a:avLst/>
          </a:prstGeom>
          <a:noFill/>
        </p:spPr>
        <p:txBody>
          <a:bodyPr wrap="square" rtlCol="0">
            <a:spAutoFit/>
          </a:bodyPr>
          <a:lstStyle/>
          <a:p>
            <a:pPr marL="171450" indent="-171450" defTabSz="457200">
              <a:buClr>
                <a:srgbClr val="263F78"/>
              </a:buClr>
              <a:buFont typeface="Arial" panose="020B0604020202020204" pitchFamily="34" charset="0"/>
              <a:buChar char="•"/>
            </a:pPr>
            <a:r>
              <a:rPr lang="en-US" sz="1400" dirty="0">
                <a:solidFill>
                  <a:prstClr val="black"/>
                </a:solidFill>
              </a:rPr>
              <a:t>Smaller capacity operational contingency system at Consolidated Back-Up (Fairmont, West Virginia)</a:t>
            </a:r>
          </a:p>
          <a:p>
            <a:pPr marL="628650" lvl="1" indent="-171450" defTabSz="457200">
              <a:buClr>
                <a:srgbClr val="263F78"/>
              </a:buClr>
              <a:buFont typeface="Arial" panose="020B0604020202020204" pitchFamily="34" charset="0"/>
              <a:buChar char="•"/>
            </a:pPr>
            <a:r>
              <a:rPr lang="en-US" sz="1400" u="sng" dirty="0">
                <a:solidFill>
                  <a:prstClr val="black"/>
                </a:solidFill>
              </a:rPr>
              <a:t>S-NPP/JPSS data only </a:t>
            </a:r>
            <a:r>
              <a:rPr lang="en-US" sz="1400" dirty="0">
                <a:solidFill>
                  <a:prstClr val="black"/>
                </a:solidFill>
              </a:rPr>
              <a:t>(just the prime mission sensor)</a:t>
            </a:r>
          </a:p>
          <a:p>
            <a:pPr marL="628650" lvl="1" indent="-171450" defTabSz="457200">
              <a:buClr>
                <a:srgbClr val="263F78"/>
              </a:buClr>
              <a:buFont typeface="Arial" panose="020B0604020202020204" pitchFamily="34" charset="0"/>
              <a:buChar char="•"/>
            </a:pPr>
            <a:r>
              <a:rPr lang="en-US" sz="1400" dirty="0">
                <a:solidFill>
                  <a:prstClr val="black"/>
                </a:solidFill>
              </a:rPr>
              <a:t>GOES-R data only available via GRB (GOES Re-Broadcast) and AWIPS</a:t>
            </a:r>
          </a:p>
          <a:p>
            <a:pPr defTabSz="457200"/>
            <a:endParaRPr lang="en-US" sz="500" dirty="0">
              <a:solidFill>
                <a:prstClr val="black"/>
              </a:solidFill>
            </a:endParaRPr>
          </a:p>
        </p:txBody>
      </p:sp>
      <p:pic>
        <p:nvPicPr>
          <p:cNvPr id="7" name="Picture 2" descr="http://www.goes-r.gov/ground/images/NSO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093" y="1828800"/>
            <a:ext cx="4094434" cy="2709799"/>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pic>
        <p:nvPicPr>
          <p:cNvPr id="8" name="Picture 3" descr="C:\Users\david.mccormick\Downloads\14212663819_63eea00925_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3856" y="1898007"/>
            <a:ext cx="4276854" cy="2132492"/>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62155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itle 1"/>
          <p:cNvSpPr txBox="1">
            <a:spLocks/>
          </p:cNvSpPr>
          <p:nvPr/>
        </p:nvSpPr>
        <p:spPr>
          <a:xfrm>
            <a:off x="0" y="386310"/>
            <a:ext cx="91440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 b="1" kern="600" dirty="0" smtClean="0">
                <a:solidFill>
                  <a:srgbClr val="1F497D"/>
                </a:solidFill>
                <a:effectLst>
                  <a:outerShdw blurRad="38100" dist="38100" dir="2700000" algn="tl">
                    <a:srgbClr val="000000">
                      <a:alpha val="43137"/>
                    </a:srgbClr>
                  </a:outerShdw>
                </a:effectLst>
              </a:rPr>
              <a:t>Future Data Distribution: </a:t>
            </a:r>
          </a:p>
          <a:p>
            <a:r>
              <a:rPr lang="en" b="1" kern="600" dirty="0" smtClean="0">
                <a:solidFill>
                  <a:srgbClr val="1F497D"/>
                </a:solidFill>
                <a:effectLst>
                  <a:outerShdw blurRad="38100" dist="38100" dir="2700000" algn="tl">
                    <a:srgbClr val="000000">
                      <a:alpha val="43137"/>
                    </a:srgbClr>
                  </a:outerShdw>
                </a:effectLst>
              </a:rPr>
              <a:t>PDA Schedule</a:t>
            </a:r>
            <a:endParaRPr lang="en-US" b="1" dirty="0">
              <a:solidFill>
                <a:srgbClr val="1F497D"/>
              </a:solidFill>
              <a:effectLst>
                <a:outerShdw blurRad="38100" dist="38100" dir="2700000" algn="tl">
                  <a:srgbClr val="000000">
                    <a:alpha val="43137"/>
                  </a:srgbClr>
                </a:outerShdw>
              </a:effectLst>
            </a:endParaRPr>
          </a:p>
        </p:txBody>
      </p:sp>
      <p:sp>
        <p:nvSpPr>
          <p:cNvPr id="2" name="Rectangle 1"/>
          <p:cNvSpPr/>
          <p:nvPr/>
        </p:nvSpPr>
        <p:spPr>
          <a:xfrm>
            <a:off x="375402" y="2043294"/>
            <a:ext cx="8390022" cy="3693319"/>
          </a:xfrm>
          <a:prstGeom prst="rect">
            <a:avLst/>
          </a:prstGeom>
        </p:spPr>
        <p:txBody>
          <a:bodyPr wrap="square">
            <a:spAutoFit/>
          </a:bodyPr>
          <a:lstStyle/>
          <a:p>
            <a:pPr defTabSz="457200"/>
            <a:r>
              <a:rPr lang="en-US" dirty="0">
                <a:solidFill>
                  <a:prstClr val="black"/>
                </a:solidFill>
              </a:rPr>
              <a:t>Internal readiness reviews:</a:t>
            </a:r>
          </a:p>
          <a:p>
            <a:pPr marL="285750" indent="-285750" defTabSz="457200">
              <a:buFont typeface="Arial" panose="020B0604020202020204" pitchFamily="34" charset="0"/>
              <a:buChar char="•"/>
            </a:pPr>
            <a:r>
              <a:rPr lang="en-US" dirty="0">
                <a:solidFill>
                  <a:prstClr val="black"/>
                </a:solidFill>
              </a:rPr>
              <a:t>Operational Readiness Review (ORR) scheduled for Summer 2016</a:t>
            </a:r>
          </a:p>
          <a:p>
            <a:pPr marL="285750" indent="-285750" defTabSz="457200">
              <a:buFont typeface="Arial" panose="020B0604020202020204" pitchFamily="34" charset="0"/>
              <a:buChar char="•"/>
            </a:pPr>
            <a:r>
              <a:rPr lang="en-US" dirty="0">
                <a:solidFill>
                  <a:prstClr val="black"/>
                </a:solidFill>
              </a:rPr>
              <a:t>Actual near real-time data flow is dependent upon the new JPSS ground system upgrade (Spring 2016)</a:t>
            </a:r>
          </a:p>
          <a:p>
            <a:pPr marL="285750" indent="-285750" defTabSz="457200">
              <a:buFont typeface="Arial" panose="020B0604020202020204" pitchFamily="34" charset="0"/>
              <a:buChar char="•"/>
            </a:pPr>
            <a:r>
              <a:rPr lang="en-US" dirty="0">
                <a:solidFill>
                  <a:prstClr val="black"/>
                </a:solidFill>
              </a:rPr>
              <a:t>Existing users of S-NPP NDE system are being scheduled for integration.</a:t>
            </a:r>
          </a:p>
          <a:p>
            <a:pPr defTabSz="457200"/>
            <a:endParaRPr lang="en-US" dirty="0">
              <a:solidFill>
                <a:prstClr val="black"/>
              </a:solidFill>
            </a:endParaRPr>
          </a:p>
          <a:p>
            <a:pPr defTabSz="457200"/>
            <a:r>
              <a:rPr lang="en-US" dirty="0">
                <a:solidFill>
                  <a:prstClr val="black"/>
                </a:solidFill>
              </a:rPr>
              <a:t>Existing </a:t>
            </a:r>
            <a:r>
              <a:rPr lang="en-US" dirty="0" smtClean="0">
                <a:solidFill>
                  <a:prstClr val="black"/>
                </a:solidFill>
              </a:rPr>
              <a:t>NESDIS ESPC DDS and NDE users </a:t>
            </a:r>
            <a:r>
              <a:rPr lang="en-US" dirty="0">
                <a:solidFill>
                  <a:prstClr val="black"/>
                </a:solidFill>
              </a:rPr>
              <a:t>with questions should contact:</a:t>
            </a:r>
          </a:p>
          <a:p>
            <a:pPr marL="285750" indent="-285750" defTabSz="457200">
              <a:buFont typeface="Arial" panose="020B0604020202020204" pitchFamily="34" charset="0"/>
              <a:buChar char="•"/>
            </a:pPr>
            <a:r>
              <a:rPr lang="en-US" dirty="0">
                <a:solidFill>
                  <a:prstClr val="black"/>
                </a:solidFill>
              </a:rPr>
              <a:t>Donna McNamara (Data Access Manager)   donna.mcnamara@noaa.gov</a:t>
            </a:r>
          </a:p>
          <a:p>
            <a:pPr marL="285750" indent="-285750" defTabSz="457200">
              <a:buFont typeface="Arial" panose="020B0604020202020204" pitchFamily="34" charset="0"/>
              <a:buChar char="•"/>
            </a:pPr>
            <a:r>
              <a:rPr lang="en-US" dirty="0">
                <a:solidFill>
                  <a:prstClr val="black"/>
                </a:solidFill>
              </a:rPr>
              <a:t>Chris </a:t>
            </a:r>
            <a:r>
              <a:rPr lang="en-US" dirty="0" err="1">
                <a:solidFill>
                  <a:prstClr val="black"/>
                </a:solidFill>
              </a:rPr>
              <a:t>Sisko</a:t>
            </a:r>
            <a:r>
              <a:rPr lang="en-US" dirty="0">
                <a:solidFill>
                  <a:prstClr val="black"/>
                </a:solidFill>
              </a:rPr>
              <a:t> (JPSS Data Operations Manager)   chris.a.sisko@noaa.gov</a:t>
            </a:r>
          </a:p>
          <a:p>
            <a:pPr marL="285750" indent="-285750" defTabSz="457200">
              <a:buFont typeface="Arial" panose="020B0604020202020204" pitchFamily="34" charset="0"/>
              <a:buChar char="•"/>
            </a:pPr>
            <a:r>
              <a:rPr lang="en-US" dirty="0">
                <a:solidFill>
                  <a:prstClr val="black"/>
                </a:solidFill>
              </a:rPr>
              <a:t>Matt Seybold (GOES-R Data Operations Manager) matthew.seybold@noaa.gov</a:t>
            </a:r>
          </a:p>
          <a:p>
            <a:pPr defTabSz="457200"/>
            <a:endParaRPr lang="en-US" dirty="0">
              <a:solidFill>
                <a:prstClr val="black"/>
              </a:solidFill>
            </a:endParaRPr>
          </a:p>
          <a:p>
            <a:pPr defTabSz="457200"/>
            <a:r>
              <a:rPr lang="en-US" dirty="0">
                <a:solidFill>
                  <a:prstClr val="black"/>
                </a:solidFill>
              </a:rPr>
              <a:t>New users with questions should contact:</a:t>
            </a:r>
          </a:p>
          <a:p>
            <a:pPr marL="285750" indent="-285750" defTabSz="457200">
              <a:buFont typeface="Arial" panose="020B0604020202020204" pitchFamily="34" charset="0"/>
              <a:buChar char="•"/>
            </a:pPr>
            <a:r>
              <a:rPr lang="en-US" dirty="0">
                <a:solidFill>
                  <a:prstClr val="black"/>
                </a:solidFill>
              </a:rPr>
              <a:t>NESDIS Satellite User Services  NESDIS.Data.Access@noaa.gov</a:t>
            </a:r>
          </a:p>
        </p:txBody>
      </p:sp>
    </p:spTree>
    <p:extLst>
      <p:ext uri="{BB962C8B-B14F-4D97-AF65-F5344CB8AC3E}">
        <p14:creationId xmlns:p14="http://schemas.microsoft.com/office/powerpoint/2010/main" val="1141568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1343891"/>
            <a:ext cx="8229600" cy="1200151"/>
          </a:xfrm>
        </p:spPr>
        <p:txBody>
          <a:bodyPr>
            <a:normAutofit fontScale="92500" lnSpcReduction="20000"/>
          </a:bodyPr>
          <a:lstStyle/>
          <a:p>
            <a:pPr marL="0" indent="0" algn="ctr">
              <a:buNone/>
            </a:pPr>
            <a:endParaRPr lang="en-US" dirty="0" smtClean="0"/>
          </a:p>
          <a:p>
            <a:pPr marL="0" indent="0" algn="ctr">
              <a:buNone/>
            </a:pPr>
            <a:r>
              <a:rPr lang="en-US" sz="5200" b="1" dirty="0" smtClean="0">
                <a:solidFill>
                  <a:schemeClr val="tx2"/>
                </a:solidFill>
                <a:effectLst>
                  <a:outerShdw blurRad="38100" dist="38100" dir="2700000" algn="tl">
                    <a:srgbClr val="000000">
                      <a:alpha val="43137"/>
                    </a:srgbClr>
                  </a:outerShdw>
                </a:effectLst>
              </a:rPr>
              <a:t>Thank you!</a:t>
            </a:r>
            <a:endParaRPr lang="en-US" sz="52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57667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250" y="1343891"/>
            <a:ext cx="8229600" cy="1200151"/>
          </a:xfrm>
        </p:spPr>
        <p:txBody>
          <a:bodyPr>
            <a:normAutofit fontScale="92500" lnSpcReduction="20000"/>
          </a:bodyPr>
          <a:lstStyle/>
          <a:p>
            <a:pPr marL="0" indent="0" algn="ctr">
              <a:buNone/>
            </a:pPr>
            <a:endParaRPr lang="en-US" dirty="0" smtClean="0"/>
          </a:p>
          <a:p>
            <a:pPr marL="0" indent="0" algn="ctr">
              <a:buNone/>
            </a:pPr>
            <a:r>
              <a:rPr lang="en-US" sz="5200" b="1" dirty="0" smtClean="0">
                <a:solidFill>
                  <a:schemeClr val="tx2"/>
                </a:solidFill>
                <a:effectLst>
                  <a:outerShdw blurRad="38100" dist="38100" dir="2700000" algn="tl">
                    <a:srgbClr val="000000">
                      <a:alpha val="43137"/>
                    </a:srgbClr>
                  </a:outerShdw>
                </a:effectLst>
              </a:rPr>
              <a:t>Backup</a:t>
            </a:r>
            <a:endParaRPr lang="en-US" sz="52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367364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2"/>
          <p:cNvSpPr txBox="1">
            <a:spLocks/>
          </p:cNvSpPr>
          <p:nvPr/>
        </p:nvSpPr>
        <p:spPr bwMode="auto">
          <a:xfrm>
            <a:off x="228600" y="1600200"/>
            <a:ext cx="8686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eaLnBrk="0" fontAlgn="base" hangingPunct="0">
              <a:spcBef>
                <a:spcPct val="20000"/>
              </a:spcBef>
              <a:spcAft>
                <a:spcPct val="0"/>
              </a:spcAft>
              <a:buFontTx/>
              <a:buChar char="•"/>
              <a:defRPr/>
            </a:pPr>
            <a:endParaRPr lang="en-US" sz="2000" kern="0" dirty="0">
              <a:solidFill>
                <a:prstClr val="black"/>
              </a:solidFill>
            </a:endParaRPr>
          </a:p>
        </p:txBody>
      </p:sp>
      <p:sp>
        <p:nvSpPr>
          <p:cNvPr id="61" name="AutoShape 76"/>
          <p:cNvSpPr>
            <a:spLocks noChangeArrowheads="1"/>
          </p:cNvSpPr>
          <p:nvPr/>
        </p:nvSpPr>
        <p:spPr bwMode="auto">
          <a:xfrm rot="18546962">
            <a:off x="6866731" y="6099130"/>
            <a:ext cx="1319213" cy="257175"/>
          </a:xfrm>
          <a:prstGeom prst="rightArrow">
            <a:avLst>
              <a:gd name="adj1" fmla="val 63935"/>
              <a:gd name="adj2" fmla="val 86040"/>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defTabSz="457200">
              <a:defRPr/>
            </a:pPr>
            <a:endParaRPr lang="en-US" dirty="0">
              <a:solidFill>
                <a:prstClr val="black"/>
              </a:solidFill>
            </a:endParaRPr>
          </a:p>
        </p:txBody>
      </p:sp>
      <p:sp>
        <p:nvSpPr>
          <p:cNvPr id="62" name="Bent Arrow 61"/>
          <p:cNvSpPr/>
          <p:nvPr/>
        </p:nvSpPr>
        <p:spPr>
          <a:xfrm rot="10800000" flipH="1">
            <a:off x="1447800" y="2815386"/>
            <a:ext cx="412750" cy="685800"/>
          </a:xfrm>
          <a:prstGeom prst="bentArrow">
            <a:avLst>
              <a:gd name="adj1" fmla="val 42940"/>
              <a:gd name="adj2" fmla="val 31976"/>
              <a:gd name="adj3" fmla="val 32973"/>
              <a:gd name="adj4" fmla="val 43750"/>
            </a:avLst>
          </a:prstGeom>
          <a:gradFill>
            <a:gsLst>
              <a:gs pos="0">
                <a:srgbClr val="3399FF"/>
              </a:gs>
              <a:gs pos="100000">
                <a:srgbClr val="99CC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black"/>
              </a:solidFill>
            </a:endParaRPr>
          </a:p>
        </p:txBody>
      </p:sp>
      <p:pic>
        <p:nvPicPr>
          <p:cNvPr id="63" name="Picture 47" descr="bg"/>
          <p:cNvPicPr>
            <a:picLocks noChangeAspect="1" noChangeArrowheads="1"/>
          </p:cNvPicPr>
          <p:nvPr/>
        </p:nvPicPr>
        <p:blipFill>
          <a:blip r:embed="rId3" cstate="print"/>
          <a:srcRect/>
          <a:stretch>
            <a:fillRect/>
          </a:stretch>
        </p:blipFill>
        <p:spPr bwMode="auto">
          <a:xfrm>
            <a:off x="1905000" y="3043986"/>
            <a:ext cx="5662613" cy="2743200"/>
          </a:xfrm>
          <a:prstGeom prst="rect">
            <a:avLst/>
          </a:prstGeom>
          <a:noFill/>
          <a:ln w="9525">
            <a:noFill/>
            <a:miter lim="800000"/>
            <a:headEnd/>
            <a:tailEnd/>
          </a:ln>
        </p:spPr>
      </p:pic>
      <p:sp>
        <p:nvSpPr>
          <p:cNvPr id="64" name="Text Box 48"/>
          <p:cNvSpPr txBox="1">
            <a:spLocks noChangeArrowheads="1"/>
          </p:cNvSpPr>
          <p:nvPr/>
        </p:nvSpPr>
        <p:spPr bwMode="auto">
          <a:xfrm>
            <a:off x="3021013" y="4202861"/>
            <a:ext cx="493712" cy="138113"/>
          </a:xfrm>
          <a:prstGeom prst="rect">
            <a:avLst/>
          </a:prstGeom>
          <a:noFill/>
          <a:ln w="9525">
            <a:noFill/>
            <a:miter lim="800000"/>
            <a:headEnd/>
            <a:tailEnd/>
          </a:ln>
        </p:spPr>
        <p:txBody>
          <a:bodyPr wrap="none" lIns="0" tIns="0" rIns="0" bIns="0">
            <a:spAutoFit/>
          </a:bodyPr>
          <a:lstStyle/>
          <a:p>
            <a:pPr algn="ctr" defTabSz="457200">
              <a:lnSpc>
                <a:spcPct val="90000"/>
              </a:lnSpc>
            </a:pPr>
            <a:r>
              <a:rPr lang="en-US" sz="1000" b="1" dirty="0">
                <a:solidFill>
                  <a:prstClr val="black"/>
                </a:solidFill>
                <a:latin typeface="Arial Narrow" pitchFamily="34" charset="0"/>
              </a:rPr>
              <a:t>Fairbanks</a:t>
            </a:r>
          </a:p>
        </p:txBody>
      </p:sp>
      <p:pic>
        <p:nvPicPr>
          <p:cNvPr id="65" name="Picture 49" descr="dish2"/>
          <p:cNvPicPr>
            <a:picLocks noChangeAspect="1" noChangeArrowheads="1"/>
          </p:cNvPicPr>
          <p:nvPr/>
        </p:nvPicPr>
        <p:blipFill>
          <a:blip r:embed="rId4" cstate="print"/>
          <a:srcRect/>
          <a:stretch>
            <a:fillRect/>
          </a:stretch>
        </p:blipFill>
        <p:spPr bwMode="auto">
          <a:xfrm>
            <a:off x="2811463" y="3439274"/>
            <a:ext cx="912812" cy="735012"/>
          </a:xfrm>
          <a:prstGeom prst="rect">
            <a:avLst/>
          </a:prstGeom>
          <a:noFill/>
          <a:ln w="9525">
            <a:noFill/>
            <a:miter lim="800000"/>
            <a:headEnd/>
            <a:tailEnd/>
          </a:ln>
        </p:spPr>
      </p:pic>
      <p:sp>
        <p:nvSpPr>
          <p:cNvPr id="66" name="Text Box 50"/>
          <p:cNvSpPr txBox="1">
            <a:spLocks noChangeArrowheads="1"/>
          </p:cNvSpPr>
          <p:nvPr/>
        </p:nvSpPr>
        <p:spPr bwMode="auto">
          <a:xfrm>
            <a:off x="3979863" y="4202861"/>
            <a:ext cx="401637" cy="138113"/>
          </a:xfrm>
          <a:prstGeom prst="rect">
            <a:avLst/>
          </a:prstGeom>
          <a:noFill/>
          <a:ln w="9525">
            <a:noFill/>
            <a:miter lim="800000"/>
            <a:headEnd/>
            <a:tailEnd/>
          </a:ln>
        </p:spPr>
        <p:txBody>
          <a:bodyPr wrap="none" lIns="0" tIns="0" rIns="0" bIns="0">
            <a:spAutoFit/>
          </a:bodyPr>
          <a:lstStyle/>
          <a:p>
            <a:pPr algn="ctr" defTabSz="457200">
              <a:lnSpc>
                <a:spcPct val="90000"/>
              </a:lnSpc>
            </a:pPr>
            <a:r>
              <a:rPr lang="en-US" sz="1000" b="1">
                <a:solidFill>
                  <a:prstClr val="black"/>
                </a:solidFill>
                <a:latin typeface="Arial Narrow" pitchFamily="34" charset="0"/>
              </a:rPr>
              <a:t>Wallops</a:t>
            </a:r>
          </a:p>
        </p:txBody>
      </p:sp>
      <p:pic>
        <p:nvPicPr>
          <p:cNvPr id="67" name="Picture 51" descr="comm"/>
          <p:cNvPicPr>
            <a:picLocks noChangeAspect="1" noChangeArrowheads="1"/>
          </p:cNvPicPr>
          <p:nvPr/>
        </p:nvPicPr>
        <p:blipFill>
          <a:blip r:embed="rId5" cstate="print"/>
          <a:srcRect/>
          <a:stretch>
            <a:fillRect/>
          </a:stretch>
        </p:blipFill>
        <p:spPr bwMode="auto">
          <a:xfrm>
            <a:off x="7734300" y="4815636"/>
            <a:ext cx="1143000" cy="979488"/>
          </a:xfrm>
          <a:prstGeom prst="rect">
            <a:avLst/>
          </a:prstGeom>
          <a:noFill/>
          <a:ln w="9525">
            <a:noFill/>
            <a:miter lim="800000"/>
            <a:headEnd/>
            <a:tailEnd/>
          </a:ln>
        </p:spPr>
      </p:pic>
      <p:sp>
        <p:nvSpPr>
          <p:cNvPr id="68" name="Text Box 52"/>
          <p:cNvSpPr txBox="1">
            <a:spLocks noChangeArrowheads="1"/>
          </p:cNvSpPr>
          <p:nvPr/>
        </p:nvSpPr>
        <p:spPr bwMode="auto">
          <a:xfrm>
            <a:off x="7898855" y="5453811"/>
            <a:ext cx="769441" cy="161583"/>
          </a:xfrm>
          <a:prstGeom prst="rect">
            <a:avLst/>
          </a:prstGeom>
          <a:noFill/>
          <a:ln w="9525">
            <a:noFill/>
            <a:miter lim="800000"/>
            <a:headEnd/>
            <a:tailEnd/>
          </a:ln>
        </p:spPr>
        <p:txBody>
          <a:bodyPr wrap="none" lIns="0" tIns="0" rIns="0" bIns="0">
            <a:spAutoFit/>
          </a:bodyPr>
          <a:lstStyle/>
          <a:p>
            <a:pPr algn="ctr" defTabSz="457200">
              <a:lnSpc>
                <a:spcPct val="75000"/>
              </a:lnSpc>
            </a:pPr>
            <a:r>
              <a:rPr lang="en-US" sz="1400" b="1" dirty="0">
                <a:solidFill>
                  <a:prstClr val="black"/>
                </a:solidFill>
                <a:latin typeface="Arial Narrow" pitchFamily="34" charset="0"/>
              </a:rPr>
              <a:t>Customers</a:t>
            </a:r>
            <a:endParaRPr lang="en-US" sz="1100" b="1" dirty="0">
              <a:solidFill>
                <a:prstClr val="black"/>
              </a:solidFill>
              <a:latin typeface="Arial Narrow" pitchFamily="34" charset="0"/>
            </a:endParaRPr>
          </a:p>
        </p:txBody>
      </p:sp>
      <p:pic>
        <p:nvPicPr>
          <p:cNvPr id="69" name="Picture 69" descr="dish1"/>
          <p:cNvPicPr>
            <a:picLocks noChangeAspect="1" noChangeArrowheads="1"/>
          </p:cNvPicPr>
          <p:nvPr/>
        </p:nvPicPr>
        <p:blipFill>
          <a:blip r:embed="rId6" cstate="print"/>
          <a:srcRect/>
          <a:stretch>
            <a:fillRect/>
          </a:stretch>
        </p:blipFill>
        <p:spPr bwMode="auto">
          <a:xfrm>
            <a:off x="3683000" y="3439274"/>
            <a:ext cx="912813" cy="735012"/>
          </a:xfrm>
          <a:prstGeom prst="rect">
            <a:avLst/>
          </a:prstGeom>
          <a:noFill/>
          <a:ln w="9525">
            <a:noFill/>
            <a:miter lim="800000"/>
            <a:headEnd/>
            <a:tailEnd/>
          </a:ln>
        </p:spPr>
      </p:pic>
      <p:sp>
        <p:nvSpPr>
          <p:cNvPr id="70" name="Rectangle 74"/>
          <p:cNvSpPr>
            <a:spLocks noChangeArrowheads="1"/>
          </p:cNvSpPr>
          <p:nvPr/>
        </p:nvSpPr>
        <p:spPr bwMode="auto">
          <a:xfrm>
            <a:off x="4724400" y="4491786"/>
            <a:ext cx="2667000" cy="482600"/>
          </a:xfrm>
          <a:prstGeom prst="rect">
            <a:avLst/>
          </a:prstGeom>
          <a:gradFill rotWithShape="1">
            <a:gsLst>
              <a:gs pos="0">
                <a:srgbClr val="F3F3F3"/>
              </a:gs>
              <a:gs pos="100000">
                <a:srgbClr val="DCDCDC"/>
              </a:gs>
            </a:gsLst>
            <a:lin ang="5400000" scaled="1"/>
          </a:gradFill>
          <a:ln w="12700">
            <a:solidFill>
              <a:schemeClr val="tx2"/>
            </a:solidFill>
            <a:miter lim="800000"/>
            <a:headEnd/>
            <a:tailEnd/>
          </a:ln>
        </p:spPr>
        <p:txBody>
          <a:bodyPr wrap="none" anchor="ctr"/>
          <a:lstStyle/>
          <a:p>
            <a:pPr defTabSz="457200"/>
            <a:endParaRPr lang="en-US">
              <a:solidFill>
                <a:prstClr val="black"/>
              </a:solidFill>
            </a:endParaRPr>
          </a:p>
        </p:txBody>
      </p:sp>
      <p:sp>
        <p:nvSpPr>
          <p:cNvPr id="71" name="AutoShape 76"/>
          <p:cNvSpPr>
            <a:spLocks noChangeArrowheads="1"/>
          </p:cNvSpPr>
          <p:nvPr/>
        </p:nvSpPr>
        <p:spPr bwMode="auto">
          <a:xfrm rot="20894379">
            <a:off x="6483350" y="5550649"/>
            <a:ext cx="1319213" cy="257175"/>
          </a:xfrm>
          <a:prstGeom prst="rightArrow">
            <a:avLst>
              <a:gd name="adj1" fmla="val 63935"/>
              <a:gd name="adj2" fmla="val 86040"/>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defTabSz="457200">
              <a:defRPr/>
            </a:pPr>
            <a:endParaRPr lang="en-US" dirty="0">
              <a:solidFill>
                <a:prstClr val="black"/>
              </a:solidFill>
            </a:endParaRPr>
          </a:p>
        </p:txBody>
      </p:sp>
      <p:sp>
        <p:nvSpPr>
          <p:cNvPr id="72" name="Rectangle 83"/>
          <p:cNvSpPr>
            <a:spLocks noChangeArrowheads="1"/>
          </p:cNvSpPr>
          <p:nvPr/>
        </p:nvSpPr>
        <p:spPr bwMode="auto">
          <a:xfrm>
            <a:off x="2057400" y="4491786"/>
            <a:ext cx="2524125" cy="482600"/>
          </a:xfrm>
          <a:prstGeom prst="rect">
            <a:avLst/>
          </a:prstGeom>
          <a:gradFill rotWithShape="1">
            <a:gsLst>
              <a:gs pos="0">
                <a:srgbClr val="F3F3F3"/>
              </a:gs>
              <a:gs pos="100000">
                <a:srgbClr val="DCDCDC"/>
              </a:gs>
            </a:gsLst>
            <a:lin ang="5400000" scaled="1"/>
          </a:gradFill>
          <a:ln w="6350">
            <a:solidFill>
              <a:schemeClr val="tx2"/>
            </a:solidFill>
            <a:miter lim="800000"/>
            <a:headEnd/>
            <a:tailEnd/>
          </a:ln>
        </p:spPr>
        <p:txBody>
          <a:bodyPr wrap="none" anchor="ctr"/>
          <a:lstStyle/>
          <a:p>
            <a:pPr defTabSz="457200"/>
            <a:endParaRPr lang="en-US">
              <a:solidFill>
                <a:prstClr val="black"/>
              </a:solidFill>
            </a:endParaRPr>
          </a:p>
        </p:txBody>
      </p:sp>
      <p:sp>
        <p:nvSpPr>
          <p:cNvPr id="73" name="Text Box 86"/>
          <p:cNvSpPr txBox="1">
            <a:spLocks noChangeArrowheads="1"/>
          </p:cNvSpPr>
          <p:nvPr/>
        </p:nvSpPr>
        <p:spPr bwMode="auto">
          <a:xfrm>
            <a:off x="3588329" y="2154986"/>
            <a:ext cx="1745671" cy="346249"/>
          </a:xfrm>
          <a:prstGeom prst="rect">
            <a:avLst/>
          </a:prstGeom>
          <a:noFill/>
          <a:ln w="9525">
            <a:noFill/>
            <a:miter lim="800000"/>
            <a:headEnd/>
            <a:tailEnd/>
          </a:ln>
        </p:spPr>
        <p:txBody>
          <a:bodyPr wrap="none" lIns="0" tIns="0" rIns="0" bIns="0">
            <a:spAutoFit/>
          </a:bodyPr>
          <a:lstStyle/>
          <a:p>
            <a:pPr algn="ctr" defTabSz="457200">
              <a:lnSpc>
                <a:spcPct val="75000"/>
              </a:lnSpc>
            </a:pPr>
            <a:r>
              <a:rPr lang="en-US" sz="1000" b="1" dirty="0">
                <a:solidFill>
                  <a:prstClr val="black"/>
                </a:solidFill>
                <a:latin typeface="Arial Narrow" pitchFamily="34" charset="0"/>
              </a:rPr>
              <a:t>Non-NOAA </a:t>
            </a:r>
          </a:p>
          <a:p>
            <a:pPr algn="ctr" defTabSz="457200">
              <a:lnSpc>
                <a:spcPct val="75000"/>
              </a:lnSpc>
            </a:pPr>
            <a:r>
              <a:rPr lang="en-US" sz="1000" b="1" dirty="0">
                <a:solidFill>
                  <a:prstClr val="black"/>
                </a:solidFill>
                <a:latin typeface="Arial Narrow" pitchFamily="34" charset="0"/>
              </a:rPr>
              <a:t>(Jason2, DMSP, </a:t>
            </a:r>
            <a:r>
              <a:rPr lang="en-US" sz="1000" b="1" dirty="0" err="1">
                <a:solidFill>
                  <a:prstClr val="black"/>
                </a:solidFill>
                <a:latin typeface="Arial Narrow" pitchFamily="34" charset="0"/>
              </a:rPr>
              <a:t>Meteosat</a:t>
            </a:r>
            <a:r>
              <a:rPr lang="en-US" sz="1000" b="1" dirty="0">
                <a:solidFill>
                  <a:prstClr val="black"/>
                </a:solidFill>
                <a:latin typeface="Arial Narrow" pitchFamily="34" charset="0"/>
              </a:rPr>
              <a:t>, MTSAT, </a:t>
            </a:r>
          </a:p>
          <a:p>
            <a:pPr algn="ctr" defTabSz="457200">
              <a:lnSpc>
                <a:spcPct val="75000"/>
              </a:lnSpc>
            </a:pPr>
            <a:r>
              <a:rPr lang="en-US" sz="1000" b="1" dirty="0" err="1">
                <a:solidFill>
                  <a:prstClr val="black"/>
                </a:solidFill>
                <a:latin typeface="Arial Narrow" pitchFamily="34" charset="0"/>
              </a:rPr>
              <a:t>Metop</a:t>
            </a:r>
            <a:r>
              <a:rPr lang="en-US" sz="1000" b="1" dirty="0">
                <a:solidFill>
                  <a:prstClr val="black"/>
                </a:solidFill>
                <a:latin typeface="Arial Narrow" pitchFamily="34" charset="0"/>
              </a:rPr>
              <a:t>, EOS, COSMIC, others)</a:t>
            </a:r>
          </a:p>
        </p:txBody>
      </p:sp>
      <p:sp>
        <p:nvSpPr>
          <p:cNvPr id="74" name="Text Box 98"/>
          <p:cNvSpPr txBox="1">
            <a:spLocks noChangeArrowheads="1"/>
          </p:cNvSpPr>
          <p:nvPr/>
        </p:nvSpPr>
        <p:spPr bwMode="auto">
          <a:xfrm>
            <a:off x="2566988" y="4567986"/>
            <a:ext cx="1589087" cy="182563"/>
          </a:xfrm>
          <a:prstGeom prst="rect">
            <a:avLst/>
          </a:prstGeom>
          <a:noFill/>
          <a:ln w="9525">
            <a:noFill/>
            <a:miter lim="800000"/>
            <a:headEnd/>
            <a:tailEnd/>
          </a:ln>
        </p:spPr>
        <p:txBody>
          <a:bodyPr wrap="none" lIns="0" tIns="0" rIns="0" bIns="0">
            <a:spAutoFit/>
          </a:bodyPr>
          <a:lstStyle/>
          <a:p>
            <a:pPr algn="ctr" defTabSz="457200">
              <a:lnSpc>
                <a:spcPct val="85000"/>
              </a:lnSpc>
            </a:pPr>
            <a:r>
              <a:rPr lang="en-US" sz="1400" b="1">
                <a:solidFill>
                  <a:prstClr val="black"/>
                </a:solidFill>
                <a:latin typeface="Arial Narrow" pitchFamily="34" charset="0"/>
              </a:rPr>
              <a:t>Command and Control</a:t>
            </a:r>
          </a:p>
        </p:txBody>
      </p:sp>
      <p:sp>
        <p:nvSpPr>
          <p:cNvPr id="75" name="Text Box 50"/>
          <p:cNvSpPr txBox="1">
            <a:spLocks noChangeArrowheads="1"/>
          </p:cNvSpPr>
          <p:nvPr/>
        </p:nvSpPr>
        <p:spPr bwMode="auto">
          <a:xfrm>
            <a:off x="2514600" y="4796586"/>
            <a:ext cx="1819275" cy="138113"/>
          </a:xfrm>
          <a:prstGeom prst="rect">
            <a:avLst/>
          </a:prstGeom>
          <a:noFill/>
          <a:ln w="9525">
            <a:noFill/>
            <a:miter lim="800000"/>
            <a:headEnd/>
            <a:tailEnd/>
          </a:ln>
        </p:spPr>
        <p:txBody>
          <a:bodyPr lIns="0" tIns="0" rIns="0" bIns="0">
            <a:spAutoFit/>
          </a:bodyPr>
          <a:lstStyle/>
          <a:p>
            <a:pPr defTabSz="457200">
              <a:lnSpc>
                <a:spcPct val="90000"/>
              </a:lnSpc>
            </a:pPr>
            <a:r>
              <a:rPr lang="en-US" sz="1000" b="1">
                <a:solidFill>
                  <a:prstClr val="black"/>
                </a:solidFill>
                <a:latin typeface="Arial Narrow" pitchFamily="34" charset="0"/>
              </a:rPr>
              <a:t>Satellite Operations Control Center</a:t>
            </a:r>
          </a:p>
        </p:txBody>
      </p:sp>
      <p:pic>
        <p:nvPicPr>
          <p:cNvPr id="76" name="Picture 47" descr="bg"/>
          <p:cNvPicPr>
            <a:picLocks noChangeAspect="1" noChangeArrowheads="1"/>
          </p:cNvPicPr>
          <p:nvPr/>
        </p:nvPicPr>
        <p:blipFill>
          <a:blip r:embed="rId7" cstate="print"/>
          <a:srcRect/>
          <a:stretch>
            <a:fillRect/>
          </a:stretch>
        </p:blipFill>
        <p:spPr bwMode="auto">
          <a:xfrm>
            <a:off x="152401" y="5558586"/>
            <a:ext cx="3100572" cy="1219200"/>
          </a:xfrm>
          <a:prstGeom prst="rect">
            <a:avLst/>
          </a:prstGeom>
          <a:noFill/>
          <a:ln w="9525">
            <a:noFill/>
            <a:miter lim="800000"/>
            <a:headEnd/>
            <a:tailEnd/>
          </a:ln>
        </p:spPr>
      </p:pic>
      <p:sp>
        <p:nvSpPr>
          <p:cNvPr id="77" name="Text Box 98"/>
          <p:cNvSpPr txBox="1">
            <a:spLocks noChangeArrowheads="1"/>
          </p:cNvSpPr>
          <p:nvPr/>
        </p:nvSpPr>
        <p:spPr bwMode="auto">
          <a:xfrm>
            <a:off x="215717" y="5634786"/>
            <a:ext cx="2992807" cy="183127"/>
          </a:xfrm>
          <a:prstGeom prst="rect">
            <a:avLst/>
          </a:prstGeom>
          <a:noFill/>
          <a:ln w="9525">
            <a:noFill/>
            <a:miter lim="800000"/>
            <a:headEnd/>
            <a:tailEnd/>
          </a:ln>
        </p:spPr>
        <p:txBody>
          <a:bodyPr wrap="none" lIns="0" tIns="0" rIns="0" bIns="0">
            <a:spAutoFit/>
          </a:bodyPr>
          <a:lstStyle/>
          <a:p>
            <a:pPr algn="ctr" defTabSz="457200">
              <a:lnSpc>
                <a:spcPct val="85000"/>
              </a:lnSpc>
            </a:pPr>
            <a:r>
              <a:rPr lang="en-US" sz="1400" b="1" dirty="0">
                <a:solidFill>
                  <a:prstClr val="black"/>
                </a:solidFill>
                <a:latin typeface="Arial Narrow" pitchFamily="34" charset="0"/>
              </a:rPr>
              <a:t>Office of Satellite Ground Services (OSGS)</a:t>
            </a:r>
          </a:p>
        </p:txBody>
      </p:sp>
      <p:sp>
        <p:nvSpPr>
          <p:cNvPr id="78" name="Rectangle 83"/>
          <p:cNvSpPr>
            <a:spLocks noChangeArrowheads="1"/>
          </p:cNvSpPr>
          <p:nvPr/>
        </p:nvSpPr>
        <p:spPr bwMode="auto">
          <a:xfrm>
            <a:off x="533400" y="5863386"/>
            <a:ext cx="2286000" cy="7620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pPr defTabSz="457200"/>
            <a:endParaRPr lang="en-US">
              <a:solidFill>
                <a:prstClr val="black"/>
              </a:solidFill>
            </a:endParaRPr>
          </a:p>
        </p:txBody>
      </p:sp>
      <p:sp>
        <p:nvSpPr>
          <p:cNvPr id="79" name="Text Box 98"/>
          <p:cNvSpPr txBox="1">
            <a:spLocks noChangeArrowheads="1"/>
          </p:cNvSpPr>
          <p:nvPr/>
        </p:nvSpPr>
        <p:spPr bwMode="auto">
          <a:xfrm>
            <a:off x="609600" y="5937999"/>
            <a:ext cx="2133600" cy="731837"/>
          </a:xfrm>
          <a:prstGeom prst="rect">
            <a:avLst/>
          </a:prstGeom>
          <a:noFill/>
          <a:ln w="9525">
            <a:noFill/>
            <a:miter lim="800000"/>
            <a:headEnd/>
            <a:tailEnd/>
          </a:ln>
        </p:spPr>
        <p:txBody>
          <a:bodyPr lIns="0" tIns="0" rIns="0" bIns="0">
            <a:spAutoFit/>
          </a:bodyPr>
          <a:lstStyle/>
          <a:p>
            <a:pPr algn="ctr" defTabSz="457200">
              <a:lnSpc>
                <a:spcPct val="85000"/>
              </a:lnSpc>
            </a:pPr>
            <a:r>
              <a:rPr lang="en-US" sz="1400" b="1">
                <a:solidFill>
                  <a:prstClr val="black"/>
                </a:solidFill>
                <a:latin typeface="Arial Narrow" pitchFamily="34" charset="0"/>
              </a:rPr>
              <a:t>Ground Systems Development and Sustainment,</a:t>
            </a:r>
          </a:p>
          <a:p>
            <a:pPr algn="ctr" defTabSz="457200">
              <a:lnSpc>
                <a:spcPct val="85000"/>
              </a:lnSpc>
            </a:pPr>
            <a:r>
              <a:rPr lang="en-US" sz="1400" b="1">
                <a:solidFill>
                  <a:prstClr val="black"/>
                </a:solidFill>
                <a:latin typeface="Arial Narrow" pitchFamily="34" charset="0"/>
              </a:rPr>
              <a:t>IT Enterprise Architecture</a:t>
            </a:r>
          </a:p>
          <a:p>
            <a:pPr algn="ctr" defTabSz="457200">
              <a:lnSpc>
                <a:spcPct val="85000"/>
              </a:lnSpc>
            </a:pPr>
            <a:endParaRPr lang="en-US" sz="1400" b="1">
              <a:solidFill>
                <a:prstClr val="black"/>
              </a:solidFill>
              <a:latin typeface="Arial Narrow" pitchFamily="34" charset="0"/>
            </a:endParaRPr>
          </a:p>
        </p:txBody>
      </p:sp>
      <p:pic>
        <p:nvPicPr>
          <p:cNvPr id="80" name="Picture 47" descr="bg"/>
          <p:cNvPicPr>
            <a:picLocks noChangeAspect="1" noChangeArrowheads="1"/>
          </p:cNvPicPr>
          <p:nvPr/>
        </p:nvPicPr>
        <p:blipFill>
          <a:blip r:embed="rId8" cstate="print"/>
          <a:srcRect/>
          <a:stretch>
            <a:fillRect/>
          </a:stretch>
        </p:blipFill>
        <p:spPr bwMode="auto">
          <a:xfrm>
            <a:off x="5029200" y="6244386"/>
            <a:ext cx="2252663" cy="533400"/>
          </a:xfrm>
          <a:prstGeom prst="rect">
            <a:avLst/>
          </a:prstGeom>
          <a:noFill/>
          <a:ln w="9525">
            <a:noFill/>
            <a:miter lim="800000"/>
            <a:headEnd/>
            <a:tailEnd/>
          </a:ln>
        </p:spPr>
      </p:pic>
      <p:sp>
        <p:nvSpPr>
          <p:cNvPr id="82" name="Text Box 67"/>
          <p:cNvSpPr txBox="1">
            <a:spLocks noChangeArrowheads="1"/>
          </p:cNvSpPr>
          <p:nvPr/>
        </p:nvSpPr>
        <p:spPr bwMode="auto">
          <a:xfrm>
            <a:off x="5486400" y="6320586"/>
            <a:ext cx="1393825" cy="182563"/>
          </a:xfrm>
          <a:prstGeom prst="rect">
            <a:avLst/>
          </a:prstGeom>
          <a:noFill/>
          <a:ln w="9525">
            <a:noFill/>
            <a:miter lim="800000"/>
            <a:headEnd/>
            <a:tailEnd/>
          </a:ln>
        </p:spPr>
        <p:txBody>
          <a:bodyPr wrap="none" lIns="0" tIns="0" rIns="0" bIns="0">
            <a:spAutoFit/>
          </a:bodyPr>
          <a:lstStyle/>
          <a:p>
            <a:pPr algn="ctr" defTabSz="457200">
              <a:lnSpc>
                <a:spcPct val="85000"/>
              </a:lnSpc>
            </a:pPr>
            <a:r>
              <a:rPr lang="en-US" sz="1400" b="1" dirty="0">
                <a:solidFill>
                  <a:prstClr val="black"/>
                </a:solidFill>
                <a:latin typeface="Arial Narrow" pitchFamily="34" charset="0"/>
              </a:rPr>
              <a:t>Archive and Access</a:t>
            </a:r>
          </a:p>
        </p:txBody>
      </p:sp>
      <p:sp>
        <p:nvSpPr>
          <p:cNvPr id="83" name="Text Box 98"/>
          <p:cNvSpPr txBox="1">
            <a:spLocks noChangeArrowheads="1"/>
          </p:cNvSpPr>
          <p:nvPr/>
        </p:nvSpPr>
        <p:spPr bwMode="auto">
          <a:xfrm>
            <a:off x="5410200" y="6519024"/>
            <a:ext cx="1497013" cy="182562"/>
          </a:xfrm>
          <a:prstGeom prst="rect">
            <a:avLst/>
          </a:prstGeom>
          <a:noFill/>
          <a:ln w="9525">
            <a:noFill/>
            <a:miter lim="800000"/>
            <a:headEnd/>
            <a:tailEnd/>
          </a:ln>
        </p:spPr>
        <p:txBody>
          <a:bodyPr wrap="none" lIns="0" tIns="0" rIns="0" bIns="0">
            <a:spAutoFit/>
          </a:bodyPr>
          <a:lstStyle/>
          <a:p>
            <a:pPr algn="ctr" defTabSz="457200">
              <a:lnSpc>
                <a:spcPct val="85000"/>
              </a:lnSpc>
            </a:pPr>
            <a:r>
              <a:rPr lang="en-US" sz="1400" b="1" dirty="0">
                <a:solidFill>
                  <a:prstClr val="black"/>
                </a:solidFill>
                <a:latin typeface="Arial Narrow" pitchFamily="34" charset="0"/>
              </a:rPr>
              <a:t>NESDIS Data Centers</a:t>
            </a:r>
          </a:p>
        </p:txBody>
      </p:sp>
      <p:sp>
        <p:nvSpPr>
          <p:cNvPr id="84" name="AutoShape 71"/>
          <p:cNvSpPr>
            <a:spLocks noChangeArrowheads="1"/>
          </p:cNvSpPr>
          <p:nvPr/>
        </p:nvSpPr>
        <p:spPr bwMode="auto">
          <a:xfrm rot="16200000" flipH="1">
            <a:off x="4991100" y="5749086"/>
            <a:ext cx="685800" cy="457200"/>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defTabSz="457200">
              <a:defRPr/>
            </a:pPr>
            <a:endParaRPr lang="en-US" dirty="0">
              <a:solidFill>
                <a:prstClr val="black"/>
              </a:solidFill>
            </a:endParaRPr>
          </a:p>
        </p:txBody>
      </p:sp>
      <p:sp>
        <p:nvSpPr>
          <p:cNvPr id="86" name="AutoShape 71"/>
          <p:cNvSpPr>
            <a:spLocks noChangeArrowheads="1"/>
          </p:cNvSpPr>
          <p:nvPr/>
        </p:nvSpPr>
        <p:spPr bwMode="auto">
          <a:xfrm rot="5400000" flipH="1">
            <a:off x="3201193" y="5710193"/>
            <a:ext cx="455614" cy="609600"/>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defTabSz="457200">
              <a:defRPr/>
            </a:pPr>
            <a:endParaRPr lang="en-US" dirty="0">
              <a:solidFill>
                <a:prstClr val="black"/>
              </a:solidFill>
            </a:endParaRPr>
          </a:p>
        </p:txBody>
      </p:sp>
      <p:grpSp>
        <p:nvGrpSpPr>
          <p:cNvPr id="87" name="Group 77"/>
          <p:cNvGrpSpPr>
            <a:grpSpLocks/>
          </p:cNvGrpSpPr>
          <p:nvPr/>
        </p:nvGrpSpPr>
        <p:grpSpPr bwMode="auto">
          <a:xfrm>
            <a:off x="5410200" y="5406186"/>
            <a:ext cx="1447800" cy="838200"/>
            <a:chOff x="3643" y="2941"/>
            <a:chExt cx="536" cy="329"/>
          </a:xfrm>
        </p:grpSpPr>
        <p:pic>
          <p:nvPicPr>
            <p:cNvPr id="88" name="Picture 78" descr="data"/>
            <p:cNvPicPr>
              <a:picLocks noChangeAspect="1" noChangeArrowheads="1"/>
            </p:cNvPicPr>
            <p:nvPr/>
          </p:nvPicPr>
          <p:blipFill>
            <a:blip r:embed="rId9" cstate="print"/>
            <a:srcRect/>
            <a:stretch>
              <a:fillRect/>
            </a:stretch>
          </p:blipFill>
          <p:spPr bwMode="auto">
            <a:xfrm>
              <a:off x="3643" y="2941"/>
              <a:ext cx="536" cy="329"/>
            </a:xfrm>
            <a:prstGeom prst="rect">
              <a:avLst/>
            </a:prstGeom>
            <a:noFill/>
            <a:ln w="9525">
              <a:noFill/>
              <a:miter lim="800000"/>
              <a:headEnd/>
              <a:tailEnd/>
            </a:ln>
          </p:spPr>
        </p:pic>
        <p:sp>
          <p:nvSpPr>
            <p:cNvPr id="89" name="Text Box 79"/>
            <p:cNvSpPr txBox="1">
              <a:spLocks noChangeArrowheads="1"/>
            </p:cNvSpPr>
            <p:nvPr/>
          </p:nvSpPr>
          <p:spPr bwMode="auto">
            <a:xfrm>
              <a:off x="3793" y="3061"/>
              <a:ext cx="236" cy="127"/>
            </a:xfrm>
            <a:prstGeom prst="rect">
              <a:avLst/>
            </a:prstGeom>
            <a:noFill/>
            <a:ln w="9525">
              <a:noFill/>
              <a:miter lim="800000"/>
              <a:headEnd/>
              <a:tailEnd/>
            </a:ln>
          </p:spPr>
          <p:txBody>
            <a:bodyPr wrap="none" lIns="0" tIns="0" rIns="0" bIns="0">
              <a:spAutoFit/>
            </a:bodyPr>
            <a:lstStyle/>
            <a:p>
              <a:pPr algn="ctr" defTabSz="457200">
                <a:lnSpc>
                  <a:spcPct val="75000"/>
                </a:lnSpc>
              </a:pPr>
              <a:r>
                <a:rPr lang="en-US" sz="1400" b="1">
                  <a:solidFill>
                    <a:prstClr val="black"/>
                  </a:solidFill>
                  <a:latin typeface="Arial Narrow" pitchFamily="34" charset="0"/>
                </a:rPr>
                <a:t>Data and</a:t>
              </a:r>
            </a:p>
            <a:p>
              <a:pPr algn="ctr" defTabSz="457200">
                <a:lnSpc>
                  <a:spcPct val="75000"/>
                </a:lnSpc>
              </a:pPr>
              <a:r>
                <a:rPr lang="en-US" sz="1400" b="1">
                  <a:solidFill>
                    <a:prstClr val="black"/>
                  </a:solidFill>
                  <a:latin typeface="Arial Narrow" pitchFamily="34" charset="0"/>
                </a:rPr>
                <a:t>Products</a:t>
              </a:r>
            </a:p>
          </p:txBody>
        </p:sp>
      </p:grpSp>
      <p:pic>
        <p:nvPicPr>
          <p:cNvPr id="90" name="Picture 47" descr="bg"/>
          <p:cNvPicPr>
            <a:picLocks noChangeAspect="1" noChangeArrowheads="1"/>
          </p:cNvPicPr>
          <p:nvPr/>
        </p:nvPicPr>
        <p:blipFill>
          <a:blip r:embed="rId10" cstate="print"/>
          <a:srcRect/>
          <a:stretch>
            <a:fillRect/>
          </a:stretch>
        </p:blipFill>
        <p:spPr bwMode="auto">
          <a:xfrm>
            <a:off x="6172200" y="1824786"/>
            <a:ext cx="2895600" cy="1371600"/>
          </a:xfrm>
          <a:prstGeom prst="rect">
            <a:avLst/>
          </a:prstGeom>
          <a:noFill/>
          <a:ln w="9525">
            <a:noFill/>
            <a:miter lim="800000"/>
            <a:headEnd/>
            <a:tailEnd/>
          </a:ln>
        </p:spPr>
      </p:pic>
      <p:sp>
        <p:nvSpPr>
          <p:cNvPr id="91" name="Rectangle 83"/>
          <p:cNvSpPr>
            <a:spLocks noChangeArrowheads="1"/>
          </p:cNvSpPr>
          <p:nvPr/>
        </p:nvSpPr>
        <p:spPr bwMode="auto">
          <a:xfrm>
            <a:off x="6477000" y="2358186"/>
            <a:ext cx="2143125" cy="6858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pPr defTabSz="457200"/>
            <a:endParaRPr lang="en-US">
              <a:solidFill>
                <a:prstClr val="black"/>
              </a:solidFill>
            </a:endParaRPr>
          </a:p>
        </p:txBody>
      </p:sp>
      <p:sp>
        <p:nvSpPr>
          <p:cNvPr id="92" name="Text Box 98"/>
          <p:cNvSpPr txBox="1">
            <a:spLocks noChangeArrowheads="1"/>
          </p:cNvSpPr>
          <p:nvPr/>
        </p:nvSpPr>
        <p:spPr bwMode="auto">
          <a:xfrm>
            <a:off x="6820153" y="2434386"/>
            <a:ext cx="1425069" cy="470898"/>
          </a:xfrm>
          <a:prstGeom prst="rect">
            <a:avLst/>
          </a:prstGeom>
          <a:noFill/>
          <a:ln w="9525">
            <a:noFill/>
            <a:miter lim="800000"/>
            <a:headEnd/>
            <a:tailEnd/>
          </a:ln>
        </p:spPr>
        <p:txBody>
          <a:bodyPr wrap="none" lIns="0" tIns="0" rIns="0" bIns="0">
            <a:spAutoFit/>
          </a:bodyPr>
          <a:lstStyle/>
          <a:p>
            <a:pPr algn="ctr" defTabSz="457200">
              <a:lnSpc>
                <a:spcPct val="85000"/>
              </a:lnSpc>
            </a:pPr>
            <a:r>
              <a:rPr lang="en-US" sz="1200" b="1" dirty="0">
                <a:solidFill>
                  <a:prstClr val="black"/>
                </a:solidFill>
                <a:latin typeface="Arial Narrow" pitchFamily="34" charset="0"/>
              </a:rPr>
              <a:t>Product Development</a:t>
            </a:r>
          </a:p>
          <a:p>
            <a:pPr algn="ctr" defTabSz="457200">
              <a:lnSpc>
                <a:spcPct val="85000"/>
              </a:lnSpc>
            </a:pPr>
            <a:r>
              <a:rPr lang="en-US" sz="1200" b="1" dirty="0">
                <a:solidFill>
                  <a:prstClr val="black"/>
                </a:solidFill>
                <a:latin typeface="Arial Narrow" pitchFamily="34" charset="0"/>
              </a:rPr>
              <a:t>Algorithm Development</a:t>
            </a:r>
          </a:p>
          <a:p>
            <a:pPr algn="ctr" defTabSz="457200">
              <a:lnSpc>
                <a:spcPct val="85000"/>
              </a:lnSpc>
            </a:pPr>
            <a:r>
              <a:rPr lang="en-US" sz="1200" b="1" dirty="0">
                <a:solidFill>
                  <a:prstClr val="black"/>
                </a:solidFill>
                <a:latin typeface="Arial Narrow" pitchFamily="34" charset="0"/>
              </a:rPr>
              <a:t>Science Maintenance</a:t>
            </a:r>
          </a:p>
        </p:txBody>
      </p:sp>
      <p:sp>
        <p:nvSpPr>
          <p:cNvPr id="93" name="Text Box 98"/>
          <p:cNvSpPr txBox="1">
            <a:spLocks noChangeArrowheads="1"/>
          </p:cNvSpPr>
          <p:nvPr/>
        </p:nvSpPr>
        <p:spPr bwMode="auto">
          <a:xfrm>
            <a:off x="6516688" y="1915274"/>
            <a:ext cx="2278062" cy="366712"/>
          </a:xfrm>
          <a:prstGeom prst="rect">
            <a:avLst/>
          </a:prstGeom>
          <a:noFill/>
          <a:ln w="9525">
            <a:noFill/>
            <a:miter lim="800000"/>
            <a:headEnd/>
            <a:tailEnd/>
          </a:ln>
        </p:spPr>
        <p:txBody>
          <a:bodyPr wrap="none" lIns="0" tIns="0" rIns="0" bIns="0">
            <a:spAutoFit/>
          </a:bodyPr>
          <a:lstStyle/>
          <a:p>
            <a:pPr algn="ctr" defTabSz="457200">
              <a:lnSpc>
                <a:spcPct val="85000"/>
              </a:lnSpc>
            </a:pPr>
            <a:r>
              <a:rPr lang="en-US" sz="1400" b="1">
                <a:solidFill>
                  <a:prstClr val="black"/>
                </a:solidFill>
                <a:latin typeface="Arial Narrow" pitchFamily="34" charset="0"/>
              </a:rPr>
              <a:t>Center for Satellite Applications </a:t>
            </a:r>
          </a:p>
          <a:p>
            <a:pPr algn="ctr" defTabSz="457200">
              <a:lnSpc>
                <a:spcPct val="85000"/>
              </a:lnSpc>
            </a:pPr>
            <a:r>
              <a:rPr lang="en-US" sz="1400" b="1">
                <a:solidFill>
                  <a:prstClr val="black"/>
                </a:solidFill>
                <a:latin typeface="Arial Narrow" pitchFamily="34" charset="0"/>
              </a:rPr>
              <a:t>and Research (STAR)</a:t>
            </a:r>
          </a:p>
        </p:txBody>
      </p:sp>
      <p:pic>
        <p:nvPicPr>
          <p:cNvPr id="94" name="Picture 2"/>
          <p:cNvPicPr>
            <a:picLocks noChangeAspect="1" noChangeArrowheads="1"/>
          </p:cNvPicPr>
          <p:nvPr/>
        </p:nvPicPr>
        <p:blipFill>
          <a:blip r:embed="rId11" cstate="print"/>
          <a:srcRect/>
          <a:stretch>
            <a:fillRect/>
          </a:stretch>
        </p:blipFill>
        <p:spPr bwMode="auto">
          <a:xfrm>
            <a:off x="1681163" y="2310560"/>
            <a:ext cx="681037" cy="507199"/>
          </a:xfrm>
          <a:prstGeom prst="rect">
            <a:avLst/>
          </a:prstGeom>
          <a:noFill/>
          <a:ln w="9525">
            <a:noFill/>
            <a:miter lim="800000"/>
            <a:headEnd/>
            <a:tailEnd/>
          </a:ln>
        </p:spPr>
      </p:pic>
      <p:pic>
        <p:nvPicPr>
          <p:cNvPr id="95" name="Picture 2" descr="http://www.earthzine.org/wp-content/uploads/2007/10/met_office_sat3.gif"/>
          <p:cNvPicPr>
            <a:picLocks noChangeAspect="1" noChangeArrowheads="1"/>
          </p:cNvPicPr>
          <p:nvPr/>
        </p:nvPicPr>
        <p:blipFill>
          <a:blip r:embed="rId12" cstate="print"/>
          <a:srcRect/>
          <a:stretch>
            <a:fillRect/>
          </a:stretch>
        </p:blipFill>
        <p:spPr bwMode="auto">
          <a:xfrm>
            <a:off x="1219200" y="1748586"/>
            <a:ext cx="827690" cy="428625"/>
          </a:xfrm>
          <a:prstGeom prst="rect">
            <a:avLst/>
          </a:prstGeom>
          <a:noFill/>
          <a:ln w="9525">
            <a:noFill/>
            <a:miter lim="800000"/>
            <a:headEnd/>
            <a:tailEnd/>
          </a:ln>
        </p:spPr>
      </p:pic>
      <p:pic>
        <p:nvPicPr>
          <p:cNvPr id="97" name="Picture 11" descr="http://www.oso.noaa.gov/poesstatus/images/poesSpacecraft.gif"/>
          <p:cNvPicPr>
            <a:picLocks noChangeAspect="1" noChangeArrowheads="1"/>
          </p:cNvPicPr>
          <p:nvPr/>
        </p:nvPicPr>
        <p:blipFill>
          <a:blip r:embed="rId13" cstate="print"/>
          <a:srcRect/>
          <a:stretch>
            <a:fillRect/>
          </a:stretch>
        </p:blipFill>
        <p:spPr bwMode="auto">
          <a:xfrm>
            <a:off x="858838" y="2840786"/>
            <a:ext cx="720708" cy="508000"/>
          </a:xfrm>
          <a:prstGeom prst="rect">
            <a:avLst/>
          </a:prstGeom>
          <a:noFill/>
          <a:ln w="9525">
            <a:noFill/>
            <a:miter lim="800000"/>
            <a:headEnd/>
            <a:tailEnd/>
          </a:ln>
        </p:spPr>
      </p:pic>
      <p:pic>
        <p:nvPicPr>
          <p:cNvPr id="98" name="Picture 2"/>
          <p:cNvPicPr>
            <a:picLocks noChangeAspect="1" noChangeArrowheads="1"/>
          </p:cNvPicPr>
          <p:nvPr/>
        </p:nvPicPr>
        <p:blipFill>
          <a:blip r:embed="rId11" cstate="print"/>
          <a:srcRect/>
          <a:stretch>
            <a:fillRect/>
          </a:stretch>
        </p:blipFill>
        <p:spPr bwMode="auto">
          <a:xfrm>
            <a:off x="152400" y="2310560"/>
            <a:ext cx="677850" cy="504825"/>
          </a:xfrm>
          <a:prstGeom prst="rect">
            <a:avLst/>
          </a:prstGeom>
          <a:noFill/>
          <a:ln w="9525">
            <a:noFill/>
            <a:miter lim="800000"/>
            <a:headEnd/>
            <a:tailEnd/>
          </a:ln>
        </p:spPr>
      </p:pic>
      <p:pic>
        <p:nvPicPr>
          <p:cNvPr id="99" name="Picture 6" descr="http://ilrs.gsfc.nasa.gov/satellite_missions/slr_sats_pics/jason.gif"/>
          <p:cNvPicPr>
            <a:picLocks noChangeAspect="1" noChangeArrowheads="1"/>
          </p:cNvPicPr>
          <p:nvPr/>
        </p:nvPicPr>
        <p:blipFill>
          <a:blip r:embed="rId14" cstate="print"/>
          <a:srcRect/>
          <a:stretch>
            <a:fillRect/>
          </a:stretch>
        </p:blipFill>
        <p:spPr bwMode="auto">
          <a:xfrm>
            <a:off x="4003477" y="1596186"/>
            <a:ext cx="873323" cy="514350"/>
          </a:xfrm>
          <a:prstGeom prst="rect">
            <a:avLst/>
          </a:prstGeom>
          <a:noFill/>
          <a:ln w="9525">
            <a:noFill/>
            <a:miter lim="800000"/>
            <a:headEnd/>
            <a:tailEnd/>
          </a:ln>
        </p:spPr>
      </p:pic>
      <p:pic>
        <p:nvPicPr>
          <p:cNvPr id="100" name="Picture 8" descr="http://static.ddmcdn.com/gif/earth-ch.jpg"/>
          <p:cNvPicPr>
            <a:picLocks noChangeAspect="1" noChangeArrowheads="1"/>
          </p:cNvPicPr>
          <p:nvPr/>
        </p:nvPicPr>
        <p:blipFill>
          <a:blip r:embed="rId15" cstate="print"/>
          <a:srcRect/>
          <a:stretch>
            <a:fillRect/>
          </a:stretch>
        </p:blipFill>
        <p:spPr bwMode="auto">
          <a:xfrm>
            <a:off x="838200" y="2234361"/>
            <a:ext cx="609600" cy="609600"/>
          </a:xfrm>
          <a:prstGeom prst="rect">
            <a:avLst/>
          </a:prstGeom>
          <a:noFill/>
          <a:ln w="9525">
            <a:noFill/>
            <a:miter lim="800000"/>
            <a:headEnd/>
            <a:tailEnd/>
          </a:ln>
        </p:spPr>
      </p:pic>
      <p:sp>
        <p:nvSpPr>
          <p:cNvPr id="101" name="Arc 100"/>
          <p:cNvSpPr/>
          <p:nvPr/>
        </p:nvSpPr>
        <p:spPr>
          <a:xfrm>
            <a:off x="990600" y="2234361"/>
            <a:ext cx="304800" cy="639763"/>
          </a:xfrm>
          <a:prstGeom prst="arc">
            <a:avLst>
              <a:gd name="adj1" fmla="val 14956452"/>
              <a:gd name="adj2" fmla="val 6942543"/>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defTabSz="457200">
              <a:defRPr/>
            </a:pPr>
            <a:endParaRPr lang="en-US">
              <a:solidFill>
                <a:prstClr val="black"/>
              </a:solidFill>
            </a:endParaRPr>
          </a:p>
        </p:txBody>
      </p:sp>
      <p:sp>
        <p:nvSpPr>
          <p:cNvPr id="102" name="Text Box 98"/>
          <p:cNvSpPr txBox="1">
            <a:spLocks noChangeArrowheads="1"/>
          </p:cNvSpPr>
          <p:nvPr/>
        </p:nvSpPr>
        <p:spPr bwMode="auto">
          <a:xfrm>
            <a:off x="2667000" y="3120186"/>
            <a:ext cx="3492500" cy="182563"/>
          </a:xfrm>
          <a:prstGeom prst="rect">
            <a:avLst/>
          </a:prstGeom>
          <a:noFill/>
          <a:ln w="9525">
            <a:noFill/>
            <a:miter lim="800000"/>
            <a:headEnd/>
            <a:tailEnd/>
          </a:ln>
        </p:spPr>
        <p:txBody>
          <a:bodyPr wrap="none" lIns="0" tIns="0" rIns="0" bIns="0">
            <a:spAutoFit/>
          </a:bodyPr>
          <a:lstStyle/>
          <a:p>
            <a:pPr algn="ctr" defTabSz="457200">
              <a:lnSpc>
                <a:spcPct val="85000"/>
              </a:lnSpc>
            </a:pPr>
            <a:r>
              <a:rPr lang="en-US" sz="1400" b="1">
                <a:solidFill>
                  <a:prstClr val="black"/>
                </a:solidFill>
                <a:latin typeface="Arial Narrow" pitchFamily="34" charset="0"/>
              </a:rPr>
              <a:t>Office of Satellite and Product Operations (OSPO)</a:t>
            </a:r>
          </a:p>
        </p:txBody>
      </p:sp>
      <p:sp>
        <p:nvSpPr>
          <p:cNvPr id="103" name="TextBox 121"/>
          <p:cNvSpPr txBox="1">
            <a:spLocks noChangeArrowheads="1"/>
          </p:cNvSpPr>
          <p:nvPr/>
        </p:nvSpPr>
        <p:spPr bwMode="auto">
          <a:xfrm>
            <a:off x="457200" y="3348786"/>
            <a:ext cx="1109599" cy="246221"/>
          </a:xfrm>
          <a:prstGeom prst="rect">
            <a:avLst/>
          </a:prstGeom>
          <a:noFill/>
          <a:ln w="9525">
            <a:noFill/>
            <a:miter lim="800000"/>
            <a:headEnd/>
            <a:tailEnd/>
          </a:ln>
        </p:spPr>
        <p:txBody>
          <a:bodyPr wrap="none">
            <a:spAutoFit/>
          </a:bodyPr>
          <a:lstStyle/>
          <a:p>
            <a:pPr defTabSz="457200"/>
            <a:r>
              <a:rPr lang="en-US" sz="1000" b="1" dirty="0">
                <a:solidFill>
                  <a:prstClr val="black"/>
                </a:solidFill>
              </a:rPr>
              <a:t>METOP-B/C (AM)</a:t>
            </a:r>
          </a:p>
        </p:txBody>
      </p:sp>
      <p:sp>
        <p:nvSpPr>
          <p:cNvPr id="104" name="TextBox 122"/>
          <p:cNvSpPr txBox="1">
            <a:spLocks noChangeArrowheads="1"/>
          </p:cNvSpPr>
          <p:nvPr/>
        </p:nvSpPr>
        <p:spPr bwMode="auto">
          <a:xfrm>
            <a:off x="1143000" y="1519986"/>
            <a:ext cx="1056700" cy="246221"/>
          </a:xfrm>
          <a:prstGeom prst="rect">
            <a:avLst/>
          </a:prstGeom>
          <a:noFill/>
          <a:ln w="9525">
            <a:noFill/>
            <a:miter lim="800000"/>
            <a:headEnd/>
            <a:tailEnd/>
          </a:ln>
        </p:spPr>
        <p:txBody>
          <a:bodyPr wrap="none">
            <a:spAutoFit/>
          </a:bodyPr>
          <a:lstStyle/>
          <a:p>
            <a:pPr defTabSz="457200"/>
            <a:r>
              <a:rPr lang="en-US" sz="1000" b="1" dirty="0">
                <a:solidFill>
                  <a:prstClr val="black"/>
                </a:solidFill>
              </a:rPr>
              <a:t>POES NOAA-19 </a:t>
            </a:r>
          </a:p>
        </p:txBody>
      </p:sp>
      <p:sp>
        <p:nvSpPr>
          <p:cNvPr id="105" name="TextBox 123"/>
          <p:cNvSpPr txBox="1">
            <a:spLocks noChangeArrowheads="1"/>
          </p:cNvSpPr>
          <p:nvPr/>
        </p:nvSpPr>
        <p:spPr bwMode="auto">
          <a:xfrm>
            <a:off x="34925" y="2081961"/>
            <a:ext cx="792205" cy="246221"/>
          </a:xfrm>
          <a:prstGeom prst="rect">
            <a:avLst/>
          </a:prstGeom>
          <a:noFill/>
          <a:ln w="9525">
            <a:noFill/>
            <a:miter lim="800000"/>
            <a:headEnd/>
            <a:tailEnd/>
          </a:ln>
        </p:spPr>
        <p:txBody>
          <a:bodyPr wrap="none">
            <a:spAutoFit/>
          </a:bodyPr>
          <a:lstStyle/>
          <a:p>
            <a:pPr defTabSz="457200"/>
            <a:r>
              <a:rPr lang="en-US" sz="1000" b="1" dirty="0">
                <a:solidFill>
                  <a:prstClr val="black"/>
                </a:solidFill>
              </a:rPr>
              <a:t>GOES-West</a:t>
            </a:r>
          </a:p>
        </p:txBody>
      </p:sp>
      <p:sp>
        <p:nvSpPr>
          <p:cNvPr id="106" name="TextBox 124"/>
          <p:cNvSpPr txBox="1">
            <a:spLocks noChangeArrowheads="1"/>
          </p:cNvSpPr>
          <p:nvPr/>
        </p:nvSpPr>
        <p:spPr bwMode="auto">
          <a:xfrm>
            <a:off x="1676400" y="2081961"/>
            <a:ext cx="736099" cy="246221"/>
          </a:xfrm>
          <a:prstGeom prst="rect">
            <a:avLst/>
          </a:prstGeom>
          <a:noFill/>
          <a:ln w="9525">
            <a:noFill/>
            <a:miter lim="800000"/>
            <a:headEnd/>
            <a:tailEnd/>
          </a:ln>
        </p:spPr>
        <p:txBody>
          <a:bodyPr wrap="none">
            <a:spAutoFit/>
          </a:bodyPr>
          <a:lstStyle/>
          <a:p>
            <a:pPr defTabSz="457200"/>
            <a:r>
              <a:rPr lang="en-US" sz="1000" b="1" dirty="0">
                <a:solidFill>
                  <a:prstClr val="black"/>
                </a:solidFill>
              </a:rPr>
              <a:t>GOES-East</a:t>
            </a:r>
          </a:p>
        </p:txBody>
      </p:sp>
      <p:sp>
        <p:nvSpPr>
          <p:cNvPr id="107" name="Bent Arrow 106"/>
          <p:cNvSpPr/>
          <p:nvPr/>
        </p:nvSpPr>
        <p:spPr>
          <a:xfrm rot="10800000">
            <a:off x="7620000" y="3196386"/>
            <a:ext cx="457200" cy="762000"/>
          </a:xfrm>
          <a:prstGeom prst="bentArrow">
            <a:avLst>
              <a:gd name="adj1" fmla="val 42940"/>
              <a:gd name="adj2" fmla="val 31976"/>
              <a:gd name="adj3" fmla="val 32973"/>
              <a:gd name="adj4" fmla="val 43750"/>
            </a:avLst>
          </a:prstGeom>
          <a:gradFill>
            <a:gsLst>
              <a:gs pos="0">
                <a:srgbClr val="3399FF"/>
              </a:gs>
              <a:gs pos="100000">
                <a:srgbClr val="99CC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black"/>
              </a:solidFill>
            </a:endParaRPr>
          </a:p>
        </p:txBody>
      </p:sp>
      <p:sp>
        <p:nvSpPr>
          <p:cNvPr id="108" name="Text Box 98"/>
          <p:cNvSpPr txBox="1">
            <a:spLocks noChangeArrowheads="1"/>
          </p:cNvSpPr>
          <p:nvPr/>
        </p:nvSpPr>
        <p:spPr bwMode="auto">
          <a:xfrm>
            <a:off x="4800600" y="4567986"/>
            <a:ext cx="2590800" cy="182563"/>
          </a:xfrm>
          <a:prstGeom prst="rect">
            <a:avLst/>
          </a:prstGeom>
          <a:noFill/>
          <a:ln w="9525">
            <a:noFill/>
            <a:miter lim="800000"/>
            <a:headEnd/>
            <a:tailEnd/>
          </a:ln>
        </p:spPr>
        <p:txBody>
          <a:bodyPr lIns="0" tIns="0" rIns="0" bIns="0">
            <a:spAutoFit/>
          </a:bodyPr>
          <a:lstStyle/>
          <a:p>
            <a:pPr algn="ctr" defTabSz="457200">
              <a:lnSpc>
                <a:spcPct val="85000"/>
              </a:lnSpc>
            </a:pPr>
            <a:r>
              <a:rPr lang="en-US" sz="1400" b="1">
                <a:solidFill>
                  <a:prstClr val="black"/>
                </a:solidFill>
                <a:latin typeface="Arial Narrow" pitchFamily="34" charset="0"/>
              </a:rPr>
              <a:t>Processing and Distribution</a:t>
            </a:r>
          </a:p>
        </p:txBody>
      </p:sp>
      <p:sp>
        <p:nvSpPr>
          <p:cNvPr id="109" name="Text Box 70"/>
          <p:cNvSpPr txBox="1">
            <a:spLocks noChangeArrowheads="1"/>
          </p:cNvSpPr>
          <p:nvPr/>
        </p:nvSpPr>
        <p:spPr bwMode="auto">
          <a:xfrm>
            <a:off x="4876800" y="4787061"/>
            <a:ext cx="2438400" cy="153988"/>
          </a:xfrm>
          <a:prstGeom prst="rect">
            <a:avLst/>
          </a:prstGeom>
          <a:noFill/>
          <a:ln w="9525">
            <a:noFill/>
            <a:miter lim="800000"/>
            <a:headEnd/>
            <a:tailEnd/>
          </a:ln>
        </p:spPr>
        <p:txBody>
          <a:bodyPr lIns="0" tIns="0" rIns="0" bIns="0">
            <a:spAutoFit/>
          </a:bodyPr>
          <a:lstStyle/>
          <a:p>
            <a:pPr algn="ctr" defTabSz="457200"/>
            <a:r>
              <a:rPr lang="en-US" sz="1000" b="1">
                <a:solidFill>
                  <a:prstClr val="black"/>
                </a:solidFill>
                <a:latin typeface="Arial Narrow" pitchFamily="34" charset="0"/>
              </a:rPr>
              <a:t>Environmental Satellite Processing Center</a:t>
            </a:r>
          </a:p>
        </p:txBody>
      </p:sp>
      <p:pic>
        <p:nvPicPr>
          <p:cNvPr id="110" name="Picture 49" descr="dish2"/>
          <p:cNvPicPr>
            <a:picLocks noChangeAspect="1" noChangeArrowheads="1"/>
          </p:cNvPicPr>
          <p:nvPr/>
        </p:nvPicPr>
        <p:blipFill>
          <a:blip r:embed="rId4" cstate="print"/>
          <a:srcRect/>
          <a:stretch>
            <a:fillRect/>
          </a:stretch>
        </p:blipFill>
        <p:spPr bwMode="auto">
          <a:xfrm>
            <a:off x="4572000" y="3444036"/>
            <a:ext cx="912813" cy="735013"/>
          </a:xfrm>
          <a:prstGeom prst="rect">
            <a:avLst/>
          </a:prstGeom>
          <a:noFill/>
          <a:ln w="9525">
            <a:noFill/>
            <a:miter lim="800000"/>
            <a:headEnd/>
            <a:tailEnd/>
          </a:ln>
        </p:spPr>
      </p:pic>
      <p:sp>
        <p:nvSpPr>
          <p:cNvPr id="111" name="Text Box 50"/>
          <p:cNvSpPr txBox="1">
            <a:spLocks noChangeArrowheads="1"/>
          </p:cNvSpPr>
          <p:nvPr/>
        </p:nvSpPr>
        <p:spPr bwMode="auto">
          <a:xfrm>
            <a:off x="4856163" y="4186986"/>
            <a:ext cx="442912" cy="138113"/>
          </a:xfrm>
          <a:prstGeom prst="rect">
            <a:avLst/>
          </a:prstGeom>
          <a:noFill/>
          <a:ln w="9525">
            <a:noFill/>
            <a:miter lim="800000"/>
            <a:headEnd/>
            <a:tailEnd/>
          </a:ln>
        </p:spPr>
        <p:txBody>
          <a:bodyPr wrap="none" lIns="0" tIns="0" rIns="0" bIns="0">
            <a:spAutoFit/>
          </a:bodyPr>
          <a:lstStyle/>
          <a:p>
            <a:pPr algn="ctr" defTabSz="457200">
              <a:lnSpc>
                <a:spcPct val="90000"/>
              </a:lnSpc>
            </a:pPr>
            <a:r>
              <a:rPr lang="en-US" sz="1000" b="1">
                <a:solidFill>
                  <a:prstClr val="black"/>
                </a:solidFill>
                <a:latin typeface="Arial Narrow" pitchFamily="34" charset="0"/>
              </a:rPr>
              <a:t>Svalbard</a:t>
            </a:r>
          </a:p>
        </p:txBody>
      </p:sp>
      <p:pic>
        <p:nvPicPr>
          <p:cNvPr id="112" name="Picture 69" descr="dish1"/>
          <p:cNvPicPr>
            <a:picLocks noChangeAspect="1" noChangeArrowheads="1"/>
          </p:cNvPicPr>
          <p:nvPr/>
        </p:nvPicPr>
        <p:blipFill>
          <a:blip r:embed="rId6" cstate="print"/>
          <a:srcRect/>
          <a:stretch>
            <a:fillRect/>
          </a:stretch>
        </p:blipFill>
        <p:spPr bwMode="auto">
          <a:xfrm>
            <a:off x="5487988" y="3444036"/>
            <a:ext cx="912812" cy="735013"/>
          </a:xfrm>
          <a:prstGeom prst="rect">
            <a:avLst/>
          </a:prstGeom>
          <a:noFill/>
          <a:ln w="9525">
            <a:noFill/>
            <a:miter lim="800000"/>
            <a:headEnd/>
            <a:tailEnd/>
          </a:ln>
        </p:spPr>
      </p:pic>
      <p:sp>
        <p:nvSpPr>
          <p:cNvPr id="113" name="Text Box 50"/>
          <p:cNvSpPr txBox="1">
            <a:spLocks noChangeArrowheads="1"/>
          </p:cNvSpPr>
          <p:nvPr/>
        </p:nvSpPr>
        <p:spPr bwMode="auto">
          <a:xfrm>
            <a:off x="5621526" y="4186986"/>
            <a:ext cx="782266" cy="138499"/>
          </a:xfrm>
          <a:prstGeom prst="rect">
            <a:avLst/>
          </a:prstGeom>
          <a:noFill/>
          <a:ln w="9525">
            <a:noFill/>
            <a:miter lim="800000"/>
            <a:headEnd/>
            <a:tailEnd/>
          </a:ln>
        </p:spPr>
        <p:txBody>
          <a:bodyPr wrap="none" lIns="0" tIns="0" rIns="0" bIns="0">
            <a:spAutoFit/>
          </a:bodyPr>
          <a:lstStyle/>
          <a:p>
            <a:pPr algn="ctr" defTabSz="457200">
              <a:lnSpc>
                <a:spcPct val="90000"/>
              </a:lnSpc>
            </a:pPr>
            <a:r>
              <a:rPr lang="en-US" sz="1000" b="1" dirty="0">
                <a:solidFill>
                  <a:prstClr val="black"/>
                </a:solidFill>
                <a:latin typeface="Arial Narrow" pitchFamily="34" charset="0"/>
              </a:rPr>
              <a:t>McMurdo / Troll</a:t>
            </a:r>
          </a:p>
        </p:txBody>
      </p:sp>
      <p:sp>
        <p:nvSpPr>
          <p:cNvPr id="114" name="Rectangle 113"/>
          <p:cNvSpPr/>
          <p:nvPr/>
        </p:nvSpPr>
        <p:spPr>
          <a:xfrm>
            <a:off x="1981200" y="4415586"/>
            <a:ext cx="5486400" cy="762000"/>
          </a:xfrm>
          <a:prstGeom prst="rect">
            <a:avLst/>
          </a:prstGeom>
          <a:solidFill>
            <a:schemeClr val="accent1">
              <a:alpha val="8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en-US">
              <a:solidFill>
                <a:prstClr val="white"/>
              </a:solidFill>
            </a:endParaRPr>
          </a:p>
        </p:txBody>
      </p:sp>
      <p:sp>
        <p:nvSpPr>
          <p:cNvPr id="117" name="Text Box 50"/>
          <p:cNvSpPr txBox="1">
            <a:spLocks noChangeArrowheads="1"/>
          </p:cNvSpPr>
          <p:nvPr/>
        </p:nvSpPr>
        <p:spPr bwMode="auto">
          <a:xfrm>
            <a:off x="4412838" y="5039474"/>
            <a:ext cx="413575" cy="138499"/>
          </a:xfrm>
          <a:prstGeom prst="rect">
            <a:avLst/>
          </a:prstGeom>
          <a:noFill/>
          <a:ln w="9525">
            <a:noFill/>
            <a:miter lim="800000"/>
            <a:headEnd/>
            <a:tailEnd/>
          </a:ln>
        </p:spPr>
        <p:txBody>
          <a:bodyPr wrap="none" lIns="0" tIns="0" rIns="0" bIns="0">
            <a:spAutoFit/>
          </a:bodyPr>
          <a:lstStyle/>
          <a:p>
            <a:pPr algn="ctr" defTabSz="457200">
              <a:lnSpc>
                <a:spcPct val="90000"/>
              </a:lnSpc>
            </a:pPr>
            <a:r>
              <a:rPr lang="en-US" sz="1000" b="1" dirty="0">
                <a:solidFill>
                  <a:prstClr val="black"/>
                </a:solidFill>
                <a:latin typeface="Arial Narrow" pitchFamily="34" charset="0"/>
              </a:rPr>
              <a:t>Suitland</a:t>
            </a:r>
          </a:p>
        </p:txBody>
      </p:sp>
      <p:sp>
        <p:nvSpPr>
          <p:cNvPr id="120" name="AutoShape 72"/>
          <p:cNvSpPr>
            <a:spLocks noChangeArrowheads="1"/>
          </p:cNvSpPr>
          <p:nvPr/>
        </p:nvSpPr>
        <p:spPr bwMode="auto">
          <a:xfrm rot="5400000">
            <a:off x="5903913" y="5007723"/>
            <a:ext cx="533400" cy="492125"/>
          </a:xfrm>
          <a:prstGeom prst="rightArrow">
            <a:avLst>
              <a:gd name="adj1" fmla="val 42580"/>
              <a:gd name="adj2" fmla="val 57481"/>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defTabSz="457200">
              <a:defRPr/>
            </a:pPr>
            <a:endParaRPr lang="en-US" dirty="0">
              <a:solidFill>
                <a:prstClr val="black"/>
              </a:solidFill>
            </a:endParaRPr>
          </a:p>
        </p:txBody>
      </p:sp>
      <p:sp>
        <p:nvSpPr>
          <p:cNvPr id="121" name="AutoShape 72"/>
          <p:cNvSpPr>
            <a:spLocks noChangeArrowheads="1"/>
          </p:cNvSpPr>
          <p:nvPr/>
        </p:nvSpPr>
        <p:spPr bwMode="auto">
          <a:xfrm>
            <a:off x="1371600" y="4491786"/>
            <a:ext cx="533400" cy="415925"/>
          </a:xfrm>
          <a:prstGeom prst="rightArrow">
            <a:avLst>
              <a:gd name="adj1" fmla="val 42580"/>
              <a:gd name="adj2" fmla="val 57481"/>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defTabSz="457200">
              <a:defRPr/>
            </a:pPr>
            <a:endParaRPr lang="en-US" dirty="0">
              <a:solidFill>
                <a:prstClr val="black"/>
              </a:solidFill>
            </a:endParaRPr>
          </a:p>
        </p:txBody>
      </p:sp>
      <p:pic>
        <p:nvPicPr>
          <p:cNvPr id="122" name="Picture 121" descr="JPSS render.jpg"/>
          <p:cNvPicPr>
            <a:picLocks noChangeAspect="1"/>
          </p:cNvPicPr>
          <p:nvPr/>
        </p:nvPicPr>
        <p:blipFill>
          <a:blip r:embed="rId16" cstate="print"/>
          <a:stretch>
            <a:fillRect/>
          </a:stretch>
        </p:blipFill>
        <p:spPr>
          <a:xfrm>
            <a:off x="609600" y="1748586"/>
            <a:ext cx="560294" cy="381000"/>
          </a:xfrm>
          <a:prstGeom prst="rect">
            <a:avLst/>
          </a:prstGeom>
        </p:spPr>
      </p:pic>
      <p:sp>
        <p:nvSpPr>
          <p:cNvPr id="123" name="TextBox 122"/>
          <p:cNvSpPr txBox="1">
            <a:spLocks noChangeArrowheads="1"/>
          </p:cNvSpPr>
          <p:nvPr/>
        </p:nvSpPr>
        <p:spPr bwMode="auto">
          <a:xfrm>
            <a:off x="69518" y="1527510"/>
            <a:ext cx="1149674" cy="246221"/>
          </a:xfrm>
          <a:prstGeom prst="rect">
            <a:avLst/>
          </a:prstGeom>
          <a:noFill/>
          <a:ln w="9525">
            <a:noFill/>
            <a:miter lim="800000"/>
            <a:headEnd/>
            <a:tailEnd/>
          </a:ln>
        </p:spPr>
        <p:txBody>
          <a:bodyPr wrap="none">
            <a:spAutoFit/>
          </a:bodyPr>
          <a:lstStyle/>
          <a:p>
            <a:pPr defTabSz="457200"/>
            <a:r>
              <a:rPr lang="en-US" sz="1000" b="1" dirty="0">
                <a:solidFill>
                  <a:prstClr val="black"/>
                </a:solidFill>
              </a:rPr>
              <a:t>SNPP/JPSS-1 (PM)</a:t>
            </a:r>
          </a:p>
        </p:txBody>
      </p:sp>
      <p:pic>
        <p:nvPicPr>
          <p:cNvPr id="124" name="Picture 123" descr="tdrss.gif"/>
          <p:cNvPicPr>
            <a:picLocks noChangeAspect="1"/>
          </p:cNvPicPr>
          <p:nvPr/>
        </p:nvPicPr>
        <p:blipFill>
          <a:blip r:embed="rId17" cstate="print"/>
          <a:stretch>
            <a:fillRect/>
          </a:stretch>
        </p:blipFill>
        <p:spPr>
          <a:xfrm>
            <a:off x="726146" y="4339386"/>
            <a:ext cx="569254" cy="814387"/>
          </a:xfrm>
          <a:prstGeom prst="rect">
            <a:avLst/>
          </a:prstGeom>
        </p:spPr>
      </p:pic>
      <p:sp>
        <p:nvSpPr>
          <p:cNvPr id="125" name="TextBox 121"/>
          <p:cNvSpPr txBox="1">
            <a:spLocks noChangeArrowheads="1"/>
          </p:cNvSpPr>
          <p:nvPr/>
        </p:nvSpPr>
        <p:spPr bwMode="auto">
          <a:xfrm>
            <a:off x="772500" y="4093165"/>
            <a:ext cx="522900" cy="246221"/>
          </a:xfrm>
          <a:prstGeom prst="rect">
            <a:avLst/>
          </a:prstGeom>
          <a:noFill/>
          <a:ln w="9525">
            <a:noFill/>
            <a:miter lim="800000"/>
            <a:headEnd/>
            <a:tailEnd/>
          </a:ln>
        </p:spPr>
        <p:txBody>
          <a:bodyPr wrap="none">
            <a:spAutoFit/>
          </a:bodyPr>
          <a:lstStyle/>
          <a:p>
            <a:pPr defTabSz="457200"/>
            <a:r>
              <a:rPr lang="en-US" sz="1000" b="1" dirty="0">
                <a:solidFill>
                  <a:prstClr val="black"/>
                </a:solidFill>
              </a:rPr>
              <a:t>TDRSS</a:t>
            </a:r>
          </a:p>
        </p:txBody>
      </p:sp>
      <p:sp>
        <p:nvSpPr>
          <p:cNvPr id="126" name="AutoShape 72"/>
          <p:cNvSpPr>
            <a:spLocks noChangeArrowheads="1"/>
          </p:cNvSpPr>
          <p:nvPr/>
        </p:nvSpPr>
        <p:spPr bwMode="auto">
          <a:xfrm rot="5400000">
            <a:off x="4208463" y="2586786"/>
            <a:ext cx="533400" cy="415925"/>
          </a:xfrm>
          <a:prstGeom prst="rightArrow">
            <a:avLst>
              <a:gd name="adj1" fmla="val 42580"/>
              <a:gd name="adj2" fmla="val 57481"/>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defTabSz="457200">
              <a:defRPr/>
            </a:pPr>
            <a:endParaRPr lang="en-US" dirty="0">
              <a:solidFill>
                <a:prstClr val="black"/>
              </a:solidFill>
            </a:endParaRPr>
          </a:p>
        </p:txBody>
      </p:sp>
      <p:sp>
        <p:nvSpPr>
          <p:cNvPr id="81" name="Title 1"/>
          <p:cNvSpPr txBox="1">
            <a:spLocks/>
          </p:cNvSpPr>
          <p:nvPr/>
        </p:nvSpPr>
        <p:spPr>
          <a:xfrm>
            <a:off x="0" y="322142"/>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rgbClr val="3D7499"/>
                </a:solidFill>
                <a:latin typeface="Arial Narrow" panose="020B0606020202030204" pitchFamily="34" charset="0"/>
                <a:ea typeface="+mj-ea"/>
                <a:cs typeface="+mj-cs"/>
              </a:defRPr>
            </a:lvl1pPr>
          </a:lstStyle>
          <a:p>
            <a:r>
              <a:rPr lang="en" b="1" kern="600" smtClean="0">
                <a:solidFill>
                  <a:srgbClr val="1F497D"/>
                </a:solidFill>
                <a:effectLst>
                  <a:outerShdw blurRad="38100" dist="38100" dir="2700000" algn="tl">
                    <a:srgbClr val="000000">
                      <a:alpha val="43137"/>
                    </a:srgbClr>
                  </a:outerShdw>
                </a:effectLst>
              </a:rPr>
              <a:t>Data Distribution: Architecture</a:t>
            </a:r>
            <a:endParaRPr lang="en-US" b="1" dirty="0">
              <a:solidFill>
                <a:srgbClr val="1F497D"/>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57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7039" y="338608"/>
            <a:ext cx="7620000" cy="1143000"/>
          </a:xfrm>
        </p:spPr>
        <p:txBody>
          <a:bodyPr>
            <a:normAutofit/>
          </a:bodyPr>
          <a:lstStyle/>
          <a:p>
            <a:r>
              <a:rPr lang="en-US" sz="3600" b="1" dirty="0" smtClean="0">
                <a:solidFill>
                  <a:schemeClr val="tx2"/>
                </a:solidFill>
                <a:effectLst>
                  <a:outerShdw blurRad="38100" dist="38100" dir="2700000" algn="tl">
                    <a:srgbClr val="000000">
                      <a:alpha val="43137"/>
                    </a:srgbClr>
                  </a:outerShdw>
                </a:effectLst>
              </a:rPr>
              <a:t>Refocusing Our Organization</a:t>
            </a:r>
            <a:endParaRPr lang="en-US" sz="3600" b="1" dirty="0">
              <a:solidFill>
                <a:schemeClr val="tx2"/>
              </a:solidFill>
              <a:effectLst>
                <a:outerShdw blurRad="38100" dist="38100" dir="2700000" algn="tl">
                  <a:srgbClr val="000000">
                    <a:alpha val="43137"/>
                  </a:srgbClr>
                </a:outerShdw>
              </a:effectLst>
            </a:endParaRPr>
          </a:p>
        </p:txBody>
      </p:sp>
      <p:sp>
        <p:nvSpPr>
          <p:cNvPr id="3" name="TextBox 2"/>
          <p:cNvSpPr txBox="1"/>
          <p:nvPr/>
        </p:nvSpPr>
        <p:spPr>
          <a:xfrm>
            <a:off x="228600" y="1828800"/>
            <a:ext cx="5976664" cy="4401205"/>
          </a:xfrm>
          <a:prstGeom prst="rect">
            <a:avLst/>
          </a:prstGeom>
          <a:solidFill>
            <a:schemeClr val="bg1"/>
          </a:solidFill>
          <a:ln>
            <a:noFill/>
          </a:ln>
        </p:spPr>
        <p:txBody>
          <a:bodyPr wrap="square" rtlCol="0">
            <a:spAutoFit/>
          </a:bodyPr>
          <a:lstStyle/>
          <a:p>
            <a:pPr defTabSz="457200"/>
            <a:r>
              <a:rPr lang="en-GB" sz="2000" dirty="0">
                <a:solidFill>
                  <a:srgbClr val="1F497D">
                    <a:lumMod val="75000"/>
                  </a:srgbClr>
                </a:solidFill>
                <a:latin typeface="Arial" pitchFamily="34" charset="0"/>
                <a:cs typeface="Arial" pitchFamily="34" charset="0"/>
              </a:rPr>
              <a:t> </a:t>
            </a:r>
          </a:p>
          <a:p>
            <a:pPr defTabSz="457200"/>
            <a:r>
              <a:rPr lang="en-US" sz="2000" b="1" dirty="0">
                <a:solidFill>
                  <a:srgbClr val="1F497D">
                    <a:lumMod val="75000"/>
                  </a:srgbClr>
                </a:solidFill>
                <a:latin typeface="Arial" pitchFamily="34" charset="0"/>
                <a:cs typeface="Arial" pitchFamily="34" charset="0"/>
              </a:rPr>
              <a:t>Office of System Architecture &amp; Advanced Planning </a:t>
            </a:r>
          </a:p>
          <a:p>
            <a:pPr marL="285750" indent="-285750" defTabSz="457200">
              <a:buFont typeface="Wingdings" panose="05000000000000000000" pitchFamily="2" charset="2"/>
              <a:buChar char="Ø"/>
            </a:pPr>
            <a:r>
              <a:rPr lang="en-US" sz="2000" dirty="0">
                <a:solidFill>
                  <a:srgbClr val="1F497D">
                    <a:lumMod val="75000"/>
                  </a:srgbClr>
                </a:solidFill>
                <a:latin typeface="Arial" pitchFamily="34" charset="0"/>
                <a:cs typeface="Arial" pitchFamily="34" charset="0"/>
              </a:rPr>
              <a:t>Next generation satellite systems planning</a:t>
            </a:r>
          </a:p>
          <a:p>
            <a:pPr defTabSz="457200"/>
            <a:endParaRPr lang="en-US" sz="2000" dirty="0">
              <a:solidFill>
                <a:srgbClr val="1F497D">
                  <a:lumMod val="75000"/>
                </a:srgbClr>
              </a:solidFill>
              <a:latin typeface="Arial" pitchFamily="34" charset="0"/>
              <a:cs typeface="Arial" pitchFamily="34" charset="0"/>
            </a:endParaRPr>
          </a:p>
          <a:p>
            <a:pPr defTabSz="457200"/>
            <a:r>
              <a:rPr lang="en-US" sz="2000" b="1" dirty="0">
                <a:solidFill>
                  <a:srgbClr val="1F497D">
                    <a:lumMod val="75000"/>
                  </a:srgbClr>
                </a:solidFill>
                <a:latin typeface="Arial" pitchFamily="34" charset="0"/>
                <a:cs typeface="Arial" pitchFamily="34" charset="0"/>
              </a:rPr>
              <a:t>Office of Projects, Planning &amp; Analysis</a:t>
            </a:r>
          </a:p>
          <a:p>
            <a:pPr marL="285750" indent="-285750" defTabSz="457200">
              <a:buFont typeface="Wingdings" panose="05000000000000000000" pitchFamily="2" charset="2"/>
              <a:buChar char="Ø"/>
            </a:pPr>
            <a:r>
              <a:rPr lang="en-US" sz="2000" dirty="0">
                <a:solidFill>
                  <a:srgbClr val="1F497D">
                    <a:lumMod val="75000"/>
                  </a:srgbClr>
                </a:solidFill>
                <a:latin typeface="Arial" pitchFamily="34" charset="0"/>
                <a:cs typeface="Arial" pitchFamily="34" charset="0"/>
              </a:rPr>
              <a:t>Increased focus on project execution</a:t>
            </a:r>
          </a:p>
          <a:p>
            <a:pPr marL="285750" indent="-285750" defTabSz="457200">
              <a:buFont typeface="Wingdings" panose="05000000000000000000" pitchFamily="2" charset="2"/>
              <a:buChar char="Ø"/>
            </a:pPr>
            <a:endParaRPr lang="en-US" sz="2000" dirty="0">
              <a:solidFill>
                <a:srgbClr val="1F497D">
                  <a:lumMod val="75000"/>
                </a:srgbClr>
              </a:solidFill>
              <a:latin typeface="Arial" pitchFamily="34" charset="0"/>
              <a:cs typeface="Arial" pitchFamily="34" charset="0"/>
            </a:endParaRPr>
          </a:p>
          <a:p>
            <a:pPr defTabSz="457200"/>
            <a:r>
              <a:rPr lang="en-US" sz="2000" b="1" dirty="0">
                <a:solidFill>
                  <a:srgbClr val="1F497D">
                    <a:lumMod val="75000"/>
                  </a:srgbClr>
                </a:solidFill>
                <a:latin typeface="Arial" pitchFamily="34" charset="0"/>
                <a:cs typeface="Arial" pitchFamily="34" charset="0"/>
              </a:rPr>
              <a:t>Office of Satellite Ground Services</a:t>
            </a:r>
          </a:p>
          <a:p>
            <a:pPr marL="285750" indent="-285750" defTabSz="457200">
              <a:buFont typeface="Wingdings" panose="05000000000000000000" pitchFamily="2" charset="2"/>
              <a:buChar char="Ø"/>
            </a:pPr>
            <a:r>
              <a:rPr lang="en-US" sz="2000" dirty="0">
                <a:solidFill>
                  <a:srgbClr val="1F497D">
                    <a:lumMod val="75000"/>
                  </a:srgbClr>
                </a:solidFill>
                <a:latin typeface="Arial" pitchFamily="34" charset="0"/>
                <a:cs typeface="Arial" pitchFamily="34" charset="0"/>
              </a:rPr>
              <a:t>Development lead for future integrated ground system</a:t>
            </a:r>
          </a:p>
          <a:p>
            <a:pPr marL="285750" indent="-285750" defTabSz="457200">
              <a:buFont typeface="Wingdings" panose="05000000000000000000" pitchFamily="2" charset="2"/>
              <a:buChar char="Ø"/>
            </a:pPr>
            <a:endParaRPr lang="en-US" sz="2000" dirty="0">
              <a:solidFill>
                <a:srgbClr val="1F497D">
                  <a:lumMod val="75000"/>
                </a:srgbClr>
              </a:solidFill>
              <a:latin typeface="Arial" pitchFamily="34" charset="0"/>
              <a:cs typeface="Arial" pitchFamily="34" charset="0"/>
            </a:endParaRPr>
          </a:p>
          <a:p>
            <a:pPr defTabSz="457200"/>
            <a:r>
              <a:rPr lang="en-US" sz="2000" b="1" dirty="0">
                <a:solidFill>
                  <a:srgbClr val="1F497D">
                    <a:lumMod val="75000"/>
                  </a:srgbClr>
                </a:solidFill>
                <a:latin typeface="Arial" pitchFamily="34" charset="0"/>
                <a:cs typeface="Arial" pitchFamily="34" charset="0"/>
              </a:rPr>
              <a:t>National Centers for Environmental Information</a:t>
            </a:r>
          </a:p>
          <a:p>
            <a:pPr marL="285750" indent="-285750" defTabSz="457200">
              <a:buFont typeface="Wingdings" panose="05000000000000000000" pitchFamily="2" charset="2"/>
              <a:buChar char="Ø"/>
            </a:pPr>
            <a:r>
              <a:rPr lang="en-US" sz="2000" dirty="0">
                <a:solidFill>
                  <a:srgbClr val="1F497D">
                    <a:lumMod val="75000"/>
                  </a:srgbClr>
                </a:solidFill>
                <a:latin typeface="Arial" pitchFamily="34" charset="0"/>
                <a:cs typeface="Arial" pitchFamily="34" charset="0"/>
              </a:rPr>
              <a:t>Consolidated environmental services</a:t>
            </a:r>
          </a:p>
        </p:txBody>
      </p:sp>
    </p:spTree>
    <p:extLst>
      <p:ext uri="{BB962C8B-B14F-4D97-AF65-F5344CB8AC3E}">
        <p14:creationId xmlns:p14="http://schemas.microsoft.com/office/powerpoint/2010/main" val="37827594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832"/>
            <a:ext cx="9144000"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GOES-13 (East)</a:t>
            </a:r>
            <a:endParaRPr lang="en-US" sz="3600" b="1" dirty="0">
              <a:solidFill>
                <a:schemeClr val="tx2"/>
              </a:solidFill>
              <a:effectLst>
                <a:outerShdw blurRad="38100" dist="38100" dir="2700000" algn="tl">
                  <a:srgbClr val="000000">
                    <a:alpha val="43137"/>
                  </a:srgbClr>
                </a:outerShdw>
              </a:effectLst>
            </a:endParaRPr>
          </a:p>
        </p:txBody>
      </p:sp>
      <p:pic>
        <p:nvPicPr>
          <p:cNvPr id="10" name="Picture 2" descr="http://goes.gsfc.nasa.gov/images/GOES-N.png"/>
          <p:cNvPicPr>
            <a:picLocks noChangeAspect="1" noChangeArrowheads="1"/>
          </p:cNvPicPr>
          <p:nvPr/>
        </p:nvPicPr>
        <p:blipFill>
          <a:blip r:embed="rId3" cstate="print"/>
          <a:srcRect l="13032" t="20753" r="5219" b="5129"/>
          <a:stretch>
            <a:fillRect/>
          </a:stretch>
        </p:blipFill>
        <p:spPr bwMode="auto">
          <a:xfrm>
            <a:off x="1981200" y="3961687"/>
            <a:ext cx="3050509" cy="2210513"/>
          </a:xfrm>
          <a:prstGeom prst="rect">
            <a:avLst/>
          </a:prstGeom>
          <a:noFill/>
        </p:spPr>
      </p:pic>
      <p:sp>
        <p:nvSpPr>
          <p:cNvPr id="13" name="TextBox 12"/>
          <p:cNvSpPr txBox="1"/>
          <p:nvPr/>
        </p:nvSpPr>
        <p:spPr>
          <a:xfrm>
            <a:off x="4114800" y="1828800"/>
            <a:ext cx="3673366" cy="1754326"/>
          </a:xfrm>
          <a:prstGeom prst="rect">
            <a:avLst/>
          </a:prstGeom>
          <a:solidFill>
            <a:srgbClr val="FFFF00"/>
          </a:solidFill>
          <a:ln w="22225">
            <a:solidFill>
              <a:schemeClr val="tx1"/>
            </a:solidFill>
          </a:ln>
        </p:spPr>
        <p:txBody>
          <a:bodyPr wrap="square" rtlCol="0">
            <a:spAutoFit/>
          </a:bodyPr>
          <a:lstStyle/>
          <a:p>
            <a:pPr defTabSz="457200"/>
            <a:r>
              <a:rPr lang="en-US" b="1" u="sng" dirty="0">
                <a:solidFill>
                  <a:prstClr val="black"/>
                </a:solidFill>
              </a:rPr>
              <a:t>Issue #2</a:t>
            </a:r>
            <a:r>
              <a:rPr lang="en-US" u="sng" dirty="0">
                <a:solidFill>
                  <a:prstClr val="black"/>
                </a:solidFill>
              </a:rPr>
              <a:t>: </a:t>
            </a:r>
          </a:p>
          <a:p>
            <a:pPr defTabSz="457200"/>
            <a:r>
              <a:rPr lang="en-US" dirty="0">
                <a:solidFill>
                  <a:prstClr val="black"/>
                </a:solidFill>
              </a:rPr>
              <a:t>CRS capacitor short.</a:t>
            </a:r>
          </a:p>
          <a:p>
            <a:pPr defTabSz="457200"/>
            <a:endParaRPr lang="en-US" b="1" u="sng" dirty="0">
              <a:solidFill>
                <a:prstClr val="black"/>
              </a:solidFill>
            </a:endParaRPr>
          </a:p>
          <a:p>
            <a:pPr defTabSz="457200"/>
            <a:r>
              <a:rPr lang="en-US" b="1" u="sng" dirty="0">
                <a:solidFill>
                  <a:prstClr val="black"/>
                </a:solidFill>
              </a:rPr>
              <a:t>Impact: </a:t>
            </a:r>
          </a:p>
          <a:p>
            <a:pPr defTabSz="457200"/>
            <a:r>
              <a:rPr lang="en-US" dirty="0">
                <a:solidFill>
                  <a:prstClr val="black"/>
                </a:solidFill>
              </a:rPr>
              <a:t>XRS X-ray measurements can potentially invert unexpectedly.</a:t>
            </a:r>
          </a:p>
        </p:txBody>
      </p:sp>
      <p:sp>
        <p:nvSpPr>
          <p:cNvPr id="14" name="TextBox 13"/>
          <p:cNvSpPr txBox="1"/>
          <p:nvPr/>
        </p:nvSpPr>
        <p:spPr>
          <a:xfrm>
            <a:off x="152400" y="1756181"/>
            <a:ext cx="2971800" cy="2031325"/>
          </a:xfrm>
          <a:prstGeom prst="rect">
            <a:avLst/>
          </a:prstGeom>
          <a:solidFill>
            <a:srgbClr val="FFFF00"/>
          </a:solidFill>
          <a:ln w="22225">
            <a:solidFill>
              <a:schemeClr val="tx1"/>
            </a:solidFill>
          </a:ln>
        </p:spPr>
        <p:txBody>
          <a:bodyPr wrap="square" rtlCol="0">
            <a:spAutoFit/>
          </a:bodyPr>
          <a:lstStyle/>
          <a:p>
            <a:pPr defTabSz="457200"/>
            <a:r>
              <a:rPr lang="en-US" b="1" u="sng" dirty="0">
                <a:solidFill>
                  <a:prstClr val="black"/>
                </a:solidFill>
              </a:rPr>
              <a:t>Issue #1</a:t>
            </a:r>
            <a:r>
              <a:rPr lang="en-US" u="sng" dirty="0">
                <a:solidFill>
                  <a:prstClr val="black"/>
                </a:solidFill>
              </a:rPr>
              <a:t>: </a:t>
            </a:r>
          </a:p>
          <a:p>
            <a:pPr defTabSz="457200"/>
            <a:r>
              <a:rPr lang="en-US" dirty="0">
                <a:solidFill>
                  <a:prstClr val="black"/>
                </a:solidFill>
              </a:rPr>
              <a:t>Sounder filter wheel anomaly. Sounder frame sync losses.</a:t>
            </a:r>
          </a:p>
          <a:p>
            <a:pPr defTabSz="457200"/>
            <a:endParaRPr lang="en-US" b="1" u="sng" dirty="0">
              <a:solidFill>
                <a:prstClr val="black"/>
              </a:solidFill>
            </a:endParaRPr>
          </a:p>
          <a:p>
            <a:pPr defTabSz="457200"/>
            <a:r>
              <a:rPr lang="en-US" b="1" u="sng" dirty="0">
                <a:solidFill>
                  <a:prstClr val="black"/>
                </a:solidFill>
              </a:rPr>
              <a:t>Impact: </a:t>
            </a:r>
          </a:p>
          <a:p>
            <a:pPr defTabSz="457200"/>
            <a:r>
              <a:rPr lang="en-US" dirty="0">
                <a:solidFill>
                  <a:prstClr val="black"/>
                </a:solidFill>
              </a:rPr>
              <a:t>Sounder pixel dropouts (minimal).</a:t>
            </a:r>
          </a:p>
        </p:txBody>
      </p:sp>
      <p:sp>
        <p:nvSpPr>
          <p:cNvPr id="15" name="TextBox 14"/>
          <p:cNvSpPr txBox="1"/>
          <p:nvPr/>
        </p:nvSpPr>
        <p:spPr>
          <a:xfrm>
            <a:off x="5105400" y="4261235"/>
            <a:ext cx="3048000" cy="2031325"/>
          </a:xfrm>
          <a:prstGeom prst="rect">
            <a:avLst/>
          </a:prstGeom>
          <a:solidFill>
            <a:srgbClr val="FFFF00"/>
          </a:solidFill>
          <a:ln w="22225">
            <a:solidFill>
              <a:schemeClr val="tx1"/>
            </a:solidFill>
          </a:ln>
        </p:spPr>
        <p:txBody>
          <a:bodyPr wrap="square" rtlCol="0">
            <a:spAutoFit/>
          </a:bodyPr>
          <a:lstStyle/>
          <a:p>
            <a:pPr defTabSz="457200"/>
            <a:r>
              <a:rPr lang="en-US" b="1" u="sng" dirty="0">
                <a:solidFill>
                  <a:prstClr val="black"/>
                </a:solidFill>
              </a:rPr>
              <a:t>Issue #3</a:t>
            </a:r>
            <a:r>
              <a:rPr lang="en-US" u="sng" dirty="0">
                <a:solidFill>
                  <a:prstClr val="black"/>
                </a:solidFill>
              </a:rPr>
              <a:t>: </a:t>
            </a:r>
          </a:p>
          <a:p>
            <a:pPr defTabSz="457200"/>
            <a:r>
              <a:rPr lang="en-US" dirty="0">
                <a:solidFill>
                  <a:prstClr val="black"/>
                </a:solidFill>
              </a:rPr>
              <a:t>SXI detector damage due to flare.</a:t>
            </a:r>
          </a:p>
          <a:p>
            <a:pPr defTabSz="457200"/>
            <a:endParaRPr lang="en-US" b="1" u="sng" dirty="0">
              <a:solidFill>
                <a:prstClr val="black"/>
              </a:solidFill>
            </a:endParaRPr>
          </a:p>
          <a:p>
            <a:pPr defTabSz="457200"/>
            <a:r>
              <a:rPr lang="en-US" b="1" u="sng" dirty="0">
                <a:solidFill>
                  <a:prstClr val="black"/>
                </a:solidFill>
              </a:rPr>
              <a:t>Impact: </a:t>
            </a:r>
          </a:p>
          <a:p>
            <a:pPr defTabSz="457200"/>
            <a:r>
              <a:rPr lang="en-US" dirty="0">
                <a:solidFill>
                  <a:prstClr val="black"/>
                </a:solidFill>
              </a:rPr>
              <a:t>Nine rows currently affected out of 512 total.</a:t>
            </a:r>
          </a:p>
        </p:txBody>
      </p:sp>
    </p:spTree>
    <p:extLst>
      <p:ext uri="{BB962C8B-B14F-4D97-AF65-F5344CB8AC3E}">
        <p14:creationId xmlns:p14="http://schemas.microsoft.com/office/powerpoint/2010/main" val="309593676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r>
              <a:rPr lang="en-US" sz="4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DMSP Constellation Status</a:t>
            </a:r>
            <a:endParaRPr lang="en-US" sz="4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457200" y="1071563"/>
            <a:ext cx="8229600" cy="0"/>
          </a:xfrm>
          <a:prstGeom prst="line">
            <a:avLst/>
          </a:prstGeom>
          <a:ln w="57150" cmpd="thickThi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0" y="2"/>
            <a:ext cx="9144000" cy="987777"/>
            <a:chOff x="0" y="76200"/>
            <a:chExt cx="9144000" cy="987777"/>
          </a:xfrm>
        </p:grpSpPr>
        <p:pic>
          <p:nvPicPr>
            <p:cNvPr id="1026" name="Picture 2" descr="G:\OSO\IPO\DMSP Briefs\DMSP Mission Graphics\50 SW Masters of Space Patch_7 Feb 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6446"/>
              <a:ext cx="990600" cy="9775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56448" y="76200"/>
              <a:ext cx="987552" cy="981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 name="Object 2"/>
          <p:cNvGraphicFramePr>
            <a:graphicFrameLocks/>
          </p:cNvGraphicFramePr>
          <p:nvPr>
            <p:extLst>
              <p:ext uri="{D42A27DB-BD31-4B8C-83A1-F6EECF244321}">
                <p14:modId xmlns:p14="http://schemas.microsoft.com/office/powerpoint/2010/main" val="3702106717"/>
              </p:ext>
            </p:extLst>
          </p:nvPr>
        </p:nvGraphicFramePr>
        <p:xfrm>
          <a:off x="723900" y="6098977"/>
          <a:ext cx="7696200" cy="285750"/>
        </p:xfrm>
        <a:graphic>
          <a:graphicData uri="http://schemas.openxmlformats.org/presentationml/2006/ole">
            <mc:AlternateContent xmlns:mc="http://schemas.openxmlformats.org/markup-compatibility/2006">
              <mc:Choice xmlns:v="urn:schemas-microsoft-com:vml" Requires="v">
                <p:oleObj spid="_x0000_s2057" name="Worksheet" r:id="rId6" imgW="4257675" imgH="171450" progId="Excel.Sheet.8">
                  <p:embed/>
                </p:oleObj>
              </mc:Choice>
              <mc:Fallback>
                <p:oleObj name="Worksheet" r:id="rId6" imgW="4257675" imgH="171450" progId="Excel.Sheet.8">
                  <p:embed/>
                  <p:pic>
                    <p:nvPicPr>
                      <p:cNvPr id="0" name=""/>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900" y="6098977"/>
                        <a:ext cx="7696200" cy="28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8"/>
          <p:cNvSpPr>
            <a:spLocks noChangeArrowheads="1"/>
          </p:cNvSpPr>
          <p:nvPr/>
        </p:nvSpPr>
        <p:spPr bwMode="auto">
          <a:xfrm>
            <a:off x="0" y="6649641"/>
            <a:ext cx="9144000" cy="222241"/>
          </a:xfrm>
          <a:prstGeom prst="rect">
            <a:avLst/>
          </a:prstGeom>
          <a:noFill/>
          <a:ln w="9525">
            <a:noFill/>
            <a:miter lim="800000"/>
            <a:headEnd/>
            <a:tailEnd/>
          </a:ln>
        </p:spPr>
        <p:txBody>
          <a:bodyPr lIns="92075" tIns="46038" rIns="92075" bIns="46038">
            <a:spAutoFit/>
          </a:bodyPr>
          <a:lstStyle/>
          <a:p>
            <a:pPr eaLnBrk="0" fontAlgn="base" hangingPunct="0">
              <a:lnSpc>
                <a:spcPct val="70000"/>
              </a:lnSpc>
              <a:spcBef>
                <a:spcPct val="50000"/>
              </a:spcBef>
              <a:spcAft>
                <a:spcPct val="0"/>
              </a:spcAft>
            </a:pPr>
            <a:r>
              <a:rPr lang="en-US" sz="1200" b="1" dirty="0">
                <a:solidFill>
                  <a:srgbClr val="000000"/>
                </a:solidFill>
                <a:latin typeface="Arial" charset="0"/>
              </a:rPr>
              <a:t>* </a:t>
            </a:r>
            <a:r>
              <a:rPr lang="en-US" sz="1200" b="1" dirty="0">
                <a:solidFill>
                  <a:srgbClr val="000000"/>
                </a:solidFill>
                <a:latin typeface="Times New Roman" pitchFamily="18" charset="0"/>
                <a:cs typeface="Times New Roman" pitchFamily="18" charset="0"/>
              </a:rPr>
              <a:t>Denotes Solid State Recorder (SSR)                                                                                     </a:t>
            </a:r>
            <a:r>
              <a:rPr lang="en-US" sz="1200" b="1" dirty="0" smtClean="0">
                <a:solidFill>
                  <a:srgbClr val="000000"/>
                </a:solidFill>
                <a:latin typeface="Times New Roman" pitchFamily="18" charset="0"/>
                <a:cs typeface="Times New Roman" pitchFamily="18" charset="0"/>
              </a:rPr>
              <a:t>POC</a:t>
            </a:r>
            <a:r>
              <a:rPr lang="en-US" sz="1200" b="1" dirty="0">
                <a:solidFill>
                  <a:srgbClr val="000000"/>
                </a:solidFill>
                <a:latin typeface="Times New Roman" pitchFamily="18" charset="0"/>
                <a:cs typeface="Times New Roman" pitchFamily="18" charset="0"/>
              </a:rPr>
              <a:t>: </a:t>
            </a:r>
            <a:r>
              <a:rPr lang="en-US" sz="1200" b="1" dirty="0" smtClean="0">
                <a:solidFill>
                  <a:srgbClr val="000000"/>
                </a:solidFill>
                <a:latin typeface="Times New Roman" pitchFamily="18" charset="0"/>
                <a:cs typeface="Times New Roman" pitchFamily="18" charset="0"/>
              </a:rPr>
              <a:t>50 OG/DET 1 Watch </a:t>
            </a:r>
            <a:r>
              <a:rPr lang="en-US" sz="1200" b="1" dirty="0">
                <a:solidFill>
                  <a:srgbClr val="000000"/>
                </a:solidFill>
                <a:latin typeface="Times New Roman" pitchFamily="18" charset="0"/>
                <a:cs typeface="Times New Roman" pitchFamily="18" charset="0"/>
              </a:rPr>
              <a:t>Officer (</a:t>
            </a:r>
            <a:r>
              <a:rPr lang="en-US" sz="1200" b="1" dirty="0" smtClean="0">
                <a:solidFill>
                  <a:srgbClr val="000000"/>
                </a:solidFill>
                <a:latin typeface="Times New Roman" pitchFamily="18" charset="0"/>
                <a:cs typeface="Times New Roman" pitchFamily="18" charset="0"/>
              </a:rPr>
              <a:t>301-512-8479)</a:t>
            </a:r>
            <a:endParaRPr lang="en-US" sz="1200" b="1" dirty="0">
              <a:solidFill>
                <a:srgbClr val="000000"/>
              </a:solidFill>
              <a:latin typeface="Times New Roman" pitchFamily="18" charset="0"/>
              <a:cs typeface="Times New Roman" pitchFamily="18" charset="0"/>
            </a:endParaRPr>
          </a:p>
        </p:txBody>
      </p:sp>
      <p:sp>
        <p:nvSpPr>
          <p:cNvPr id="14" name="TextBox 8"/>
          <p:cNvSpPr txBox="1">
            <a:spLocks noChangeArrowheads="1"/>
          </p:cNvSpPr>
          <p:nvPr/>
        </p:nvSpPr>
        <p:spPr bwMode="auto">
          <a:xfrm>
            <a:off x="6705600" y="6357937"/>
            <a:ext cx="2438400" cy="369332"/>
          </a:xfrm>
          <a:prstGeom prst="rect">
            <a:avLst/>
          </a:prstGeom>
          <a:noFill/>
          <a:ln w="9525">
            <a:noFill/>
            <a:miter lim="800000"/>
            <a:headEnd/>
            <a:tailEnd/>
          </a:ln>
        </p:spPr>
        <p:txBody>
          <a:bodyPr wrap="square">
            <a:spAutoFit/>
          </a:bodyPr>
          <a:lstStyle/>
          <a:p>
            <a:pPr fontAlgn="base">
              <a:spcBef>
                <a:spcPct val="0"/>
              </a:spcBef>
              <a:spcAft>
                <a:spcPct val="0"/>
              </a:spcAft>
            </a:pPr>
            <a:r>
              <a:rPr lang="en-US" dirty="0">
                <a:solidFill>
                  <a:srgbClr val="002060"/>
                </a:solidFill>
                <a:latin typeface="Times New Roman" pitchFamily="18" charset="0"/>
                <a:cs typeface="Times New Roman" pitchFamily="18" charset="0"/>
              </a:rPr>
              <a:t>CAO: </a:t>
            </a:r>
            <a:r>
              <a:rPr lang="en-US" dirty="0" smtClean="0">
                <a:solidFill>
                  <a:srgbClr val="002060"/>
                </a:solidFill>
                <a:latin typeface="Times New Roman" pitchFamily="18" charset="0"/>
                <a:cs typeface="Times New Roman" pitchFamily="18" charset="0"/>
              </a:rPr>
              <a:t>21 August 15</a:t>
            </a:r>
            <a:endParaRPr lang="en-US" dirty="0">
              <a:solidFill>
                <a:srgbClr val="002060"/>
              </a:solidFill>
              <a:latin typeface="Times New Roman" pitchFamily="18" charset="0"/>
              <a:cs typeface="Times New Roman"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223587001"/>
              </p:ext>
            </p:extLst>
          </p:nvPr>
        </p:nvGraphicFramePr>
        <p:xfrm>
          <a:off x="554073" y="1143001"/>
          <a:ext cx="8096153" cy="4911387"/>
        </p:xfrm>
        <a:graphic>
          <a:graphicData uri="http://schemas.openxmlformats.org/drawingml/2006/table">
            <a:tbl>
              <a:tblPr/>
              <a:tblGrid>
                <a:gridCol w="2703965"/>
                <a:gridCol w="449349"/>
                <a:gridCol w="449349"/>
                <a:gridCol w="449349"/>
                <a:gridCol w="449349"/>
                <a:gridCol w="449349"/>
                <a:gridCol w="449349"/>
                <a:gridCol w="449349"/>
                <a:gridCol w="449349"/>
                <a:gridCol w="449349"/>
                <a:gridCol w="449349"/>
                <a:gridCol w="449349"/>
                <a:gridCol w="449349"/>
              </a:tblGrid>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Flight Number</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C0C0C0"/>
                    </a:solid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F-14</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F-15</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F-16</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F-17</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F-18</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F-19</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C0C0C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Operations Number</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48</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49</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54</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51</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53</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52</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r>
              <a:tr h="323487">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LTAN (+/- 5 Mins)</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1552</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1442</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1621</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1813</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1925</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1836</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Launch Date</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4/4/1997</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12/12/1999</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10/18/2003</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11/4/2006</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10/18/2009</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smtClean="0">
                          <a:solidFill>
                            <a:srgbClr val="000000"/>
                          </a:solidFill>
                          <a:latin typeface="Times New Roman"/>
                        </a:rPr>
                        <a:t>4/3/2014</a:t>
                      </a:r>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r>
              <a:tr h="171450">
                <a:tc gridSpan="13">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Spacecraft Subsystems [Bus]</a:t>
                      </a:r>
                    </a:p>
                  </a:txBody>
                  <a:tcPr marL="0" marR="0" marT="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endParaRPr lang="en-US" sz="1200" b="0" i="0" u="none" strike="noStrike" baseline="0" dirty="0">
                        <a:solidFill>
                          <a:srgbClr val="000000"/>
                        </a:solidFill>
                        <a:latin typeface="Times New Roman"/>
                      </a:endParaRPr>
                    </a:p>
                  </a:txBody>
                  <a:tcPr marL="6944" marR="6944" marT="69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Command &amp; Control</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Power</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Attitude Control</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Communications</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r>
              <a:tr h="177960">
                <a:tc gridSpan="11">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Strategic </a:t>
                      </a:r>
                      <a:r>
                        <a:rPr lang="en-US" sz="1100" b="0" i="0" u="none" strike="noStrike" baseline="0" dirty="0" smtClean="0">
                          <a:solidFill>
                            <a:srgbClr val="000000"/>
                          </a:solidFill>
                          <a:latin typeface="Times New Roman"/>
                        </a:rPr>
                        <a:t>Mission [Primary sensors &amp; recorders]</a:t>
                      </a:r>
                      <a:endParaRPr lang="en-US" sz="1100" b="0" i="0" u="none" strike="noStrike" baseline="0" dirty="0">
                        <a:solidFill>
                          <a:srgbClr val="000000"/>
                        </a:solidFill>
                        <a:latin typeface="Times New Roman"/>
                      </a:endParaRPr>
                    </a:p>
                  </a:txBody>
                  <a:tcPr marL="0" marR="0" marT="0" marB="0" anchor="b">
                    <a:lnL w="1905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endParaRPr lang="en-US" sz="1100" b="0" i="0" u="none" strike="noStrike" baseline="0" dirty="0">
                        <a:solidFill>
                          <a:srgbClr val="000000"/>
                        </a:solidFill>
                        <a:latin typeface="Times New Roman"/>
                      </a:endParaRPr>
                    </a:p>
                  </a:txBody>
                  <a:tcPr marL="6944" marR="6944" marT="6510" marB="0" anchor="b">
                    <a:lnL w="1270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Visible/IR Imager (OLS)</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Individual Recorder Status</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1</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2</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1</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2*</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1*</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2*</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1*</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2*</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1*</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fontAlgn="ctr"/>
                      <a:r>
                        <a:rPr lang="en-US" sz="1100" b="0" i="0" u="none" strike="noStrike" dirty="0" smtClean="0">
                          <a:solidFill>
                            <a:srgbClr val="000000"/>
                          </a:solidFill>
                          <a:latin typeface="Times New Roman" pitchFamily="18" charset="0"/>
                          <a:cs typeface="Times New Roman" pitchFamily="18" charset="0"/>
                        </a:rPr>
                        <a:t>2*</a:t>
                      </a:r>
                      <a:endParaRPr lang="en-US" sz="11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fontAlgn="ctr"/>
                      <a:r>
                        <a:rPr lang="en-US" sz="1100" b="0" i="0" u="none" strike="noStrike" dirty="0" smtClean="0">
                          <a:solidFill>
                            <a:srgbClr val="000000"/>
                          </a:solidFill>
                          <a:latin typeface="Times New Roman" pitchFamily="18" charset="0"/>
                          <a:cs typeface="Times New Roman" pitchFamily="18" charset="0"/>
                        </a:rPr>
                        <a:t>1*</a:t>
                      </a:r>
                      <a:endParaRPr lang="en-US" sz="11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100" b="0" i="0" u="none" strike="noStrike" dirty="0" smtClean="0">
                          <a:solidFill>
                            <a:srgbClr val="000000"/>
                          </a:solidFill>
                          <a:latin typeface="Times New Roman" pitchFamily="18" charset="0"/>
                          <a:cs typeface="Times New Roman" pitchFamily="18" charset="0"/>
                        </a:rPr>
                        <a:t>2*</a:t>
                      </a:r>
                      <a:endParaRPr lang="en-US" sz="11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 </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3</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4</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3</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4*</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3*</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4*</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3*</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4*</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1100" b="0" i="0" u="none" strike="noStrike" baseline="0" dirty="0">
                          <a:solidFill>
                            <a:srgbClr val="000000"/>
                          </a:solidFill>
                          <a:latin typeface="Times New Roman"/>
                        </a:rPr>
                        <a:t>3*</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fontAlgn="ctr"/>
                      <a:r>
                        <a:rPr lang="en-US" sz="1100" b="0" i="0" u="none" strike="noStrike" dirty="0" smtClean="0">
                          <a:solidFill>
                            <a:srgbClr val="000000"/>
                          </a:solidFill>
                          <a:latin typeface="Times New Roman" pitchFamily="18" charset="0"/>
                          <a:cs typeface="Times New Roman" pitchFamily="18" charset="0"/>
                        </a:rPr>
                        <a:t> 4*</a:t>
                      </a:r>
                      <a:r>
                        <a:rPr lang="en-US" sz="1100" b="0" i="0" u="none" strike="noStrike" dirty="0">
                          <a:solidFill>
                            <a:srgbClr val="000000"/>
                          </a:solidFill>
                          <a:latin typeface="Times New Roman" pitchFamily="18" charset="0"/>
                          <a:cs typeface="Times New Roman" pitchFamily="18" charset="0"/>
                        </a:rPr>
                        <a:t> </a:t>
                      </a: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fontAlgn="ctr"/>
                      <a:r>
                        <a:rPr lang="en-US" sz="1100" b="0" i="0" u="none" strike="noStrike" dirty="0" smtClean="0">
                          <a:solidFill>
                            <a:srgbClr val="000000"/>
                          </a:solidFill>
                          <a:latin typeface="Times New Roman" pitchFamily="18" charset="0"/>
                          <a:cs typeface="Times New Roman" pitchFamily="18" charset="0"/>
                        </a:rPr>
                        <a:t>3*</a:t>
                      </a:r>
                      <a:endParaRPr lang="en-US" sz="11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ctr"/>
                      <a:r>
                        <a:rPr lang="en-US" sz="1100" b="0" i="0" u="none" strike="noStrike" dirty="0" smtClean="0">
                          <a:solidFill>
                            <a:srgbClr val="000000"/>
                          </a:solidFill>
                          <a:latin typeface="Times New Roman" pitchFamily="18" charset="0"/>
                          <a:cs typeface="Times New Roman" pitchFamily="18" charset="0"/>
                        </a:rPr>
                        <a:t>4*</a:t>
                      </a:r>
                      <a:endParaRPr lang="en-US" sz="11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Microwave Imager/Sounder (SSMI/SSMIS)</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Microwave Temp Sounder(SSMT1)</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rowSpan="2" gridSpan="6">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rowSpan="2"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no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rowSpan="2"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Microwave Water Vapor Sounder(SSMT2)</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6"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vMerge="1">
                  <a:txBody>
                    <a:bodyPr/>
                    <a:lstStyle/>
                    <a:p>
                      <a:endParaRPr lang="en-US"/>
                    </a:p>
                  </a:txBody>
                  <a:tcPr/>
                </a:tc>
                <a:tc hMerge="1" vMerge="1">
                  <a:txBody>
                    <a:bodyPr/>
                    <a:lstStyle/>
                    <a:p>
                      <a:endParaRPr lang="en-US"/>
                    </a:p>
                  </a:txBody>
                  <a:tcPr/>
                </a:tc>
              </a:tr>
              <a:tr h="171450">
                <a:tc gridSpan="13">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Tactical </a:t>
                      </a:r>
                      <a:r>
                        <a:rPr lang="en-US" sz="1100" b="0" i="0" u="none" strike="noStrike" baseline="0" dirty="0" smtClean="0">
                          <a:solidFill>
                            <a:srgbClr val="000000"/>
                          </a:solidFill>
                          <a:latin typeface="Times New Roman"/>
                        </a:rPr>
                        <a:t>Mission [Spacecraft transmitters]</a:t>
                      </a:r>
                      <a:endParaRPr lang="en-US" sz="1100" b="0" i="0" u="none" strike="noStrike" baseline="0" dirty="0">
                        <a:solidFill>
                          <a:srgbClr val="000000"/>
                        </a:solidFill>
                        <a:latin typeface="Times New Roman"/>
                      </a:endParaRPr>
                    </a:p>
                  </a:txBody>
                  <a:tcPr marL="0" marR="0" marT="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endParaRPr lang="en-US" sz="1200" b="0" i="0" u="none" strike="noStrike" baseline="0" dirty="0">
                        <a:solidFill>
                          <a:srgbClr val="000000"/>
                        </a:solidFill>
                        <a:latin typeface="Times New Roman"/>
                      </a:endParaRPr>
                    </a:p>
                  </a:txBody>
                  <a:tcPr marL="6944" marR="6944" marT="69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r>
              <a:tr h="17145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Transmitter Status</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DDT</a:t>
                      </a:r>
                    </a:p>
                  </a:txBody>
                  <a:tcPr marL="6944" marR="6944" marT="651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PDT1</a:t>
                      </a:r>
                    </a:p>
                  </a:txBody>
                  <a:tcPr marL="6944" marR="6944" marT="651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DDT</a:t>
                      </a: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PDT1</a:t>
                      </a: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DDT</a:t>
                      </a: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PDT1</a:t>
                      </a: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DDT</a:t>
                      </a: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PDT1</a:t>
                      </a: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DDT</a:t>
                      </a: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PDT1</a:t>
                      </a:r>
                      <a:r>
                        <a:rPr lang="en-US" sz="900" b="1" i="0" u="none" strike="noStrike" dirty="0">
                          <a:solidFill>
                            <a:srgbClr val="000000"/>
                          </a:solidFill>
                          <a:latin typeface="Times New Roman" pitchFamily="18" charset="0"/>
                          <a:cs typeface="Times New Roman" pitchFamily="18" charset="0"/>
                        </a:rPr>
                        <a:t> </a:t>
                      </a:r>
                    </a:p>
                  </a:txBody>
                  <a:tcPr marL="6944" marR="6944" marT="6510"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DDT</a:t>
                      </a: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PDT1</a:t>
                      </a: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17145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 </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 </a:t>
                      </a:r>
                    </a:p>
                  </a:txBody>
                  <a:tcPr marL="6944" marR="6944" marT="651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PDT2</a:t>
                      </a:r>
                    </a:p>
                  </a:txBody>
                  <a:tcPr marL="6944" marR="6944" marT="651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FFFF00"/>
                          </a:solidFill>
                          <a:latin typeface="Times New Roman" pitchFamily="18" charset="0"/>
                          <a:cs typeface="Times New Roman" pitchFamily="18" charset="0"/>
                        </a:rPr>
                        <a:t> </a:t>
                      </a:r>
                      <a:r>
                        <a:rPr lang="en-US" sz="900" b="1" i="1" u="none" strike="noStrike" baseline="0" dirty="0" smtClean="0">
                          <a:solidFill>
                            <a:srgbClr val="FFFF00"/>
                          </a:solidFill>
                          <a:effectLst/>
                          <a:latin typeface="Times New Roman" pitchFamily="18" charset="0"/>
                          <a:cs typeface="Times New Roman" pitchFamily="18" charset="0"/>
                        </a:rPr>
                        <a:t>RAD</a:t>
                      </a:r>
                      <a:endParaRPr lang="en-US" sz="900" b="1" i="1" u="none" strike="noStrike" baseline="0" dirty="0">
                        <a:solidFill>
                          <a:srgbClr val="FFFF00"/>
                        </a:solidFill>
                        <a:effectLst/>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PDT2</a:t>
                      </a: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 </a:t>
                      </a: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PDT2</a:t>
                      </a: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 </a:t>
                      </a: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PDT2</a:t>
                      </a: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a:solidFill>
                            <a:srgbClr val="000000"/>
                          </a:solidFill>
                          <a:latin typeface="Times New Roman" pitchFamily="18" charset="0"/>
                          <a:cs typeface="Times New Roman" pitchFamily="18" charset="0"/>
                        </a:rPr>
                        <a:t> </a:t>
                      </a: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BFBFBF"/>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PDT2</a:t>
                      </a: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chemeClr val="bg1">
                        <a:lumMod val="75000"/>
                      </a:schemeClr>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PDT2</a:t>
                      </a: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mpd="sng">
                      <a:solidFill>
                        <a:prstClr val="black"/>
                      </a:solidFill>
                      <a:prstDash val="solid"/>
                    </a:lnB>
                    <a:lnTlToBr w="12700" cmpd="sng">
                      <a:noFill/>
                      <a:prstDash val="solid"/>
                    </a:lnTlToBr>
                    <a:lnBlToTr w="12700" cmpd="sng">
                      <a:noFill/>
                      <a:prstDash val="solid"/>
                    </a:lnBlToTr>
                    <a:solidFill>
                      <a:srgbClr val="00B050"/>
                    </a:solidFill>
                  </a:tcPr>
                </a:tc>
              </a:tr>
              <a:tr h="17145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endParaRPr lang="en-US" sz="1100" b="0" i="0" u="none" strike="noStrike" baseline="0" dirty="0">
                        <a:solidFill>
                          <a:srgbClr val="000000"/>
                        </a:solidFill>
                        <a:latin typeface="Times New Roman"/>
                      </a:endParaRP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EDT1</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EDT2</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prstClr val="black"/>
                      </a:solidFill>
                      <a:prstDash val="solid"/>
                      <a:round/>
                      <a:headEnd type="none" w="med" len="med"/>
                      <a:tailEnd type="none" w="med" len="med"/>
                    </a:lnT>
                    <a:lnB w="1270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EDT1</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00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EDT2</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0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EDT1</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EDT2</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EDT1</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EDT2</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baseline="0" dirty="0" smtClean="0">
                          <a:solidFill>
                            <a:srgbClr val="000000"/>
                          </a:solidFill>
                          <a:latin typeface="Times New Roman" pitchFamily="18" charset="0"/>
                          <a:cs typeface="Times New Roman" pitchFamily="18" charset="0"/>
                        </a:rPr>
                        <a:t>EDT1</a:t>
                      </a:r>
                      <a:endParaRPr lang="en-US" sz="900" b="0" i="0" u="none" strike="noStrike" baseline="0" dirty="0">
                        <a:solidFill>
                          <a:srgbClr val="000000"/>
                        </a:solidFill>
                        <a:latin typeface="Times New Roman" pitchFamily="18" charset="0"/>
                        <a:cs typeface="Times New Roman" pitchFamily="18" charset="0"/>
                      </a:endParaRPr>
                    </a:p>
                  </a:txBody>
                  <a:tcPr marL="6944" marR="6944" marT="651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EDT2</a:t>
                      </a: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EDT1</a:t>
                      </a: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1905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ctr"/>
                      <a:r>
                        <a:rPr lang="en-US" sz="900" b="0" i="0" u="none" strike="noStrike" dirty="0" smtClean="0">
                          <a:solidFill>
                            <a:srgbClr val="000000"/>
                          </a:solidFill>
                          <a:latin typeface="Times New Roman" pitchFamily="18" charset="0"/>
                          <a:cs typeface="Times New Roman" pitchFamily="18" charset="0"/>
                        </a:rPr>
                        <a:t>EDT2</a:t>
                      </a:r>
                      <a:endParaRPr lang="en-US" sz="900" b="0" i="0" u="none" strike="noStrike" dirty="0">
                        <a:solidFill>
                          <a:srgbClr val="000000"/>
                        </a:solidFill>
                        <a:latin typeface="Times New Roman" pitchFamily="18" charset="0"/>
                        <a:cs typeface="Times New Roman" pitchFamily="18" charset="0"/>
                      </a:endParaRPr>
                    </a:p>
                  </a:txBody>
                  <a:tcPr marL="6944" marR="6944" marT="6510" marB="0" anchor="ctr">
                    <a:lnL w="6350" cap="flat" cmpd="sng" algn="ctr">
                      <a:solidFill>
                        <a:srgbClr val="000000"/>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0B050"/>
                    </a:solidFill>
                  </a:tcPr>
                </a:tc>
              </a:tr>
              <a:tr h="171450">
                <a:tc gridSpan="13">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Space Environment </a:t>
                      </a:r>
                      <a:r>
                        <a:rPr lang="en-US" sz="1100" b="0" i="0" u="none" strike="noStrike" baseline="0" dirty="0" smtClean="0">
                          <a:solidFill>
                            <a:srgbClr val="000000"/>
                          </a:solidFill>
                          <a:latin typeface="Times New Roman"/>
                        </a:rPr>
                        <a:t>Mission [Secondary sensors]</a:t>
                      </a:r>
                      <a:endParaRPr lang="en-US" sz="1100" b="0" i="0" u="none" strike="noStrike" baseline="0" dirty="0">
                        <a:solidFill>
                          <a:srgbClr val="000000"/>
                        </a:solidFill>
                        <a:latin typeface="Times New Roman"/>
                      </a:endParaRPr>
                    </a:p>
                  </a:txBody>
                  <a:tcPr marL="0" marR="0" marT="0" marB="0" anchor="b">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endParaRPr lang="en-US" sz="1200" b="0" i="0" u="none" strike="noStrike" baseline="0" dirty="0">
                        <a:solidFill>
                          <a:srgbClr val="000000"/>
                        </a:solidFill>
                        <a:latin typeface="Times New Roman"/>
                      </a:endParaRPr>
                    </a:p>
                  </a:txBody>
                  <a:tcPr marL="6944" marR="6944" marT="694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mpd="sng">
                      <a:solidFill>
                        <a:prstClr val="black"/>
                      </a:solidFill>
                      <a:prstDash val="soli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C0C0C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X/Gamma Ray Detector(SSB-X family)</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gridSpan="2">
                  <a:txBody>
                    <a:bodyPr/>
                    <a:lstStyle/>
                    <a:p>
                      <a:pPr marL="0" indent="0"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a:noFill/>
                    </a:lnL>
                    <a:lnR>
                      <a:noFill/>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a:noFill/>
                    </a:lnL>
                    <a:lnR>
                      <a:noFill/>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a:noFill/>
                    </a:lnL>
                    <a:lnR w="19050" cap="flat" cmpd="sng" algn="ctr">
                      <a:no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a:noFill/>
                    </a:lnL>
                    <a:lnR w="19050" cap="flat" cmpd="sng" algn="ctr">
                      <a:solidFill>
                        <a:schemeClr val="tx1"/>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Magnetometer (SSM)</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Ionosphere (SSI-ES2/-ES3)</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Electron/Proton (SSJ4/SSJ5)</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gridSpan="2">
                  <a:txBody>
                    <a:body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UV Limb Imager (SSULI)</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rowSpan="2" gridSpan="4">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rowSpan="2" hMerge="1">
                  <a:txBody>
                    <a:bodyPr/>
                    <a:lstStyle/>
                    <a:p>
                      <a:endParaRPr lang="en-US"/>
                    </a:p>
                  </a:txBody>
                  <a:tcPr/>
                </a:tc>
                <a:tc rowSpan="2" hMerge="1">
                  <a:txBody>
                    <a:bodyPr/>
                    <a:lstStyle/>
                    <a:p>
                      <a:endParaRPr lang="en-US"/>
                    </a:p>
                  </a:txBody>
                  <a:tcPr/>
                </a:tc>
                <a:tc rowSpan="2"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tr>
              <a:tr h="177960">
                <a:tc>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l" rtl="0" fontAlgn="b"/>
                      <a:r>
                        <a:rPr lang="en-US" sz="1100" b="0" i="0" u="none" strike="noStrike" baseline="0" dirty="0">
                          <a:solidFill>
                            <a:srgbClr val="000000"/>
                          </a:solidFill>
                          <a:latin typeface="Times New Roman"/>
                        </a:rPr>
                        <a:t>UV Spectrographic Imager (SSUSI)</a:t>
                      </a:r>
                    </a:p>
                  </a:txBody>
                  <a:tcPr marL="0" marR="0" marT="0" marB="0" anchor="b">
                    <a:lnL w="19050" cap="flat" cmpd="sng" algn="ctr">
                      <a:solidFill>
                        <a:schemeClr val="tx1"/>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4" vMerge="1">
                  <a:txBody>
                    <a:bodyPr/>
                    <a:lstStyle/>
                    <a:p>
                      <a:endParaRPr lang="en-US"/>
                    </a:p>
                  </a:txBody>
                  <a:tcPr/>
                </a:tc>
                <a:tc hMerge="1" vMerge="1">
                  <a:txBody>
                    <a:bodyPr/>
                    <a:lstStyle/>
                    <a:p>
                      <a:endParaRPr lang="en-US"/>
                    </a:p>
                  </a:txBody>
                  <a:tcPr/>
                </a:tc>
                <a:tc hMerge="1" vMerge="1">
                  <a:txBody>
                    <a:bodyPr/>
                    <a:lstStyle/>
                    <a:p>
                      <a:endParaRPr lang="en-US"/>
                    </a:p>
                  </a:txBody>
                  <a:tcPr/>
                </a:tc>
                <a:tc hMerge="1" v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r>
                        <a:rPr lang="en-US" sz="1100" b="0" i="0" u="none" strike="noStrike" baseline="0" dirty="0">
                          <a:solidFill>
                            <a:srgbClr val="000000"/>
                          </a:solidFill>
                          <a:latin typeface="Times New Roman"/>
                        </a:rPr>
                        <a:t> </a:t>
                      </a: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endParaRPr lang="en-US"/>
                    </a:p>
                  </a:txBody>
                  <a:tcPr/>
                </a:tc>
                <a:tc gridSpan="2">
                  <a:txBody>
                    <a:bodyPr/>
                    <a:lstStyle>
                      <a:lvl1pPr marL="0" algn="l" defTabSz="914400" rtl="0" eaLnBrk="1" latinLnBrk="0" hangingPunct="1">
                        <a:defRPr sz="1800" kern="1200">
                          <a:solidFill>
                            <a:schemeClr val="tx1"/>
                          </a:solidFill>
                          <a:latin typeface="Arial"/>
                          <a:ea typeface=""/>
                          <a:cs typeface=""/>
                        </a:defRPr>
                      </a:lvl1pPr>
                      <a:lvl2pPr marL="457200" algn="l" defTabSz="914400" rtl="0" eaLnBrk="1" latinLnBrk="0" hangingPunct="1">
                        <a:defRPr sz="1800" kern="1200">
                          <a:solidFill>
                            <a:schemeClr val="tx1"/>
                          </a:solidFill>
                          <a:latin typeface="Arial"/>
                          <a:ea typeface=""/>
                          <a:cs typeface=""/>
                        </a:defRPr>
                      </a:lvl2pPr>
                      <a:lvl3pPr marL="914400" algn="l" defTabSz="914400" rtl="0" eaLnBrk="1" latinLnBrk="0" hangingPunct="1">
                        <a:defRPr sz="1800" kern="1200">
                          <a:solidFill>
                            <a:schemeClr val="tx1"/>
                          </a:solidFill>
                          <a:latin typeface="Arial"/>
                          <a:ea typeface=""/>
                          <a:cs typeface=""/>
                        </a:defRPr>
                      </a:lvl3pPr>
                      <a:lvl4pPr marL="1371600" algn="l" defTabSz="914400" rtl="0" eaLnBrk="1" latinLnBrk="0" hangingPunct="1">
                        <a:defRPr sz="1800" kern="1200">
                          <a:solidFill>
                            <a:schemeClr val="tx1"/>
                          </a:solidFill>
                          <a:latin typeface="Arial"/>
                          <a:ea typeface=""/>
                          <a:cs typeface=""/>
                        </a:defRPr>
                      </a:lvl4pPr>
                      <a:lvl5pPr marL="1828800" algn="l" defTabSz="914400" rtl="0" eaLnBrk="1" latinLnBrk="0" hangingPunct="1">
                        <a:defRPr sz="1800" kern="1200">
                          <a:solidFill>
                            <a:schemeClr val="tx1"/>
                          </a:solidFill>
                          <a:latin typeface="Arial"/>
                          <a:ea typeface=""/>
                          <a:cs typeface=""/>
                        </a:defRPr>
                      </a:lvl5pPr>
                      <a:lvl6pPr marL="2286000" algn="l" defTabSz="914400" rtl="0" eaLnBrk="1" latinLnBrk="0" hangingPunct="1">
                        <a:defRPr sz="1800" kern="1200">
                          <a:solidFill>
                            <a:schemeClr val="tx1"/>
                          </a:solidFill>
                          <a:latin typeface="Arial"/>
                          <a:ea typeface=""/>
                          <a:cs typeface=""/>
                        </a:defRPr>
                      </a:lvl6pPr>
                      <a:lvl7pPr marL="2743200" algn="l" defTabSz="914400" rtl="0" eaLnBrk="1" latinLnBrk="0" hangingPunct="1">
                        <a:defRPr sz="1800" kern="1200">
                          <a:solidFill>
                            <a:schemeClr val="tx1"/>
                          </a:solidFill>
                          <a:latin typeface="Arial"/>
                          <a:ea typeface=""/>
                          <a:cs typeface=""/>
                        </a:defRPr>
                      </a:lvl7pPr>
                      <a:lvl8pPr marL="3200400" algn="l" defTabSz="914400" rtl="0" eaLnBrk="1" latinLnBrk="0" hangingPunct="1">
                        <a:defRPr sz="1800" kern="1200">
                          <a:solidFill>
                            <a:schemeClr val="tx1"/>
                          </a:solidFill>
                          <a:latin typeface="Arial"/>
                          <a:ea typeface=""/>
                          <a:cs typeface=""/>
                        </a:defRPr>
                      </a:lvl8pPr>
                      <a:lvl9pPr marL="3657600" algn="l" defTabSz="914400" rtl="0" eaLnBrk="1" latinLnBrk="0" hangingPunct="1">
                        <a:defRPr sz="1800" kern="1200">
                          <a:solidFill>
                            <a:schemeClr val="tx1"/>
                          </a:solidFill>
                          <a:latin typeface="Arial"/>
                          <a:ea typeface=""/>
                          <a:cs typeface=""/>
                        </a:defRPr>
                      </a:lvl9pPr>
                    </a:lstStyle>
                    <a:p>
                      <a:pPr algn="ctr" rtl="0" fontAlgn="b"/>
                      <a:endParaRPr lang="en-US" sz="1100" b="0" i="0" u="none" strike="noStrike" baseline="0" dirty="0">
                        <a:solidFill>
                          <a:srgbClr val="000000"/>
                        </a:solidFill>
                        <a:latin typeface="Times New Roman"/>
                      </a:endParaRPr>
                    </a:p>
                  </a:txBody>
                  <a:tcPr marL="6944" marR="6944" marT="6510"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18952175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2"/>
          <p:cNvSpPr>
            <a:spLocks noChangeArrowheads="1"/>
          </p:cNvSpPr>
          <p:nvPr/>
        </p:nvSpPr>
        <p:spPr bwMode="auto">
          <a:xfrm>
            <a:off x="441325" y="1044993"/>
            <a:ext cx="184150" cy="244475"/>
          </a:xfrm>
          <a:prstGeom prst="rect">
            <a:avLst/>
          </a:prstGeom>
          <a:noFill/>
          <a:ln w="9525">
            <a:noFill/>
            <a:miter lim="800000"/>
            <a:headEnd/>
            <a:tailEnd/>
          </a:ln>
        </p:spPr>
        <p:txBody>
          <a:bodyPr wrap="none">
            <a:spAutoFit/>
          </a:bodyPr>
          <a:lstStyle/>
          <a:p>
            <a:pPr defTabSz="457200" eaLnBrk="0" hangingPunct="0">
              <a:spcBef>
                <a:spcPct val="20000"/>
              </a:spcBef>
            </a:pPr>
            <a:endParaRPr lang="en-US" sz="1000" dirty="0">
              <a:solidFill>
                <a:prstClr val="black"/>
              </a:solidFill>
              <a:cs typeface="ＭＳ Ｐゴシック"/>
            </a:endParaRPr>
          </a:p>
        </p:txBody>
      </p:sp>
      <p:pic>
        <p:nvPicPr>
          <p:cNvPr id="32" name="Picture 2"/>
          <p:cNvPicPr>
            <a:picLocks noChangeAspect="1" noChangeArrowheads="1"/>
          </p:cNvPicPr>
          <p:nvPr/>
        </p:nvPicPr>
        <p:blipFill>
          <a:blip r:embed="rId3" cstate="print"/>
          <a:srcRect/>
          <a:stretch>
            <a:fillRect/>
          </a:stretch>
        </p:blipFill>
        <p:spPr bwMode="auto">
          <a:xfrm>
            <a:off x="0" y="1259305"/>
            <a:ext cx="1608138" cy="838200"/>
          </a:xfrm>
          <a:prstGeom prst="rect">
            <a:avLst/>
          </a:prstGeom>
          <a:noFill/>
          <a:ln w="9525">
            <a:noFill/>
            <a:miter lim="800000"/>
            <a:headEnd/>
            <a:tailEnd/>
          </a:ln>
        </p:spPr>
      </p:pic>
      <p:pic>
        <p:nvPicPr>
          <p:cNvPr id="33" name="Picture 3"/>
          <p:cNvPicPr>
            <a:picLocks noChangeAspect="1" noChangeArrowheads="1"/>
          </p:cNvPicPr>
          <p:nvPr/>
        </p:nvPicPr>
        <p:blipFill>
          <a:blip r:embed="rId4" cstate="print"/>
          <a:srcRect/>
          <a:stretch>
            <a:fillRect/>
          </a:stretch>
        </p:blipFill>
        <p:spPr bwMode="auto">
          <a:xfrm rot="-914434">
            <a:off x="2946400" y="1379955"/>
            <a:ext cx="4279900" cy="2420938"/>
          </a:xfrm>
          <a:prstGeom prst="rect">
            <a:avLst/>
          </a:prstGeom>
          <a:noFill/>
          <a:ln w="9525">
            <a:noFill/>
            <a:miter lim="800000"/>
            <a:headEnd/>
            <a:tailEnd/>
          </a:ln>
        </p:spPr>
      </p:pic>
      <p:pic>
        <p:nvPicPr>
          <p:cNvPr id="34" name="Picture 5"/>
          <p:cNvPicPr>
            <a:picLocks noChangeAspect="1" noChangeArrowheads="1"/>
          </p:cNvPicPr>
          <p:nvPr/>
        </p:nvPicPr>
        <p:blipFill>
          <a:blip r:embed="rId5" cstate="print"/>
          <a:srcRect/>
          <a:stretch>
            <a:fillRect/>
          </a:stretch>
        </p:blipFill>
        <p:spPr bwMode="auto">
          <a:xfrm>
            <a:off x="609600" y="5297905"/>
            <a:ext cx="895350" cy="1019175"/>
          </a:xfrm>
          <a:prstGeom prst="rect">
            <a:avLst/>
          </a:prstGeom>
          <a:noFill/>
          <a:ln w="9525">
            <a:noFill/>
            <a:miter lim="800000"/>
            <a:headEnd/>
            <a:tailEnd/>
          </a:ln>
        </p:spPr>
      </p:pic>
      <p:pic>
        <p:nvPicPr>
          <p:cNvPr id="35" name="Picture 6"/>
          <p:cNvPicPr>
            <a:picLocks noChangeAspect="1" noChangeArrowheads="1"/>
          </p:cNvPicPr>
          <p:nvPr/>
        </p:nvPicPr>
        <p:blipFill>
          <a:blip r:embed="rId5" cstate="print"/>
          <a:srcRect/>
          <a:stretch>
            <a:fillRect/>
          </a:stretch>
        </p:blipFill>
        <p:spPr bwMode="auto">
          <a:xfrm>
            <a:off x="3733800" y="5526505"/>
            <a:ext cx="762000" cy="866775"/>
          </a:xfrm>
          <a:prstGeom prst="rect">
            <a:avLst/>
          </a:prstGeom>
          <a:solidFill>
            <a:schemeClr val="bg1"/>
          </a:solidFill>
          <a:ln w="9525">
            <a:noFill/>
            <a:miter lim="800000"/>
            <a:headEnd/>
            <a:tailEnd/>
          </a:ln>
        </p:spPr>
      </p:pic>
      <p:pic>
        <p:nvPicPr>
          <p:cNvPr id="36" name="Picture 8"/>
          <p:cNvPicPr>
            <a:picLocks noChangeAspect="1" noChangeArrowheads="1"/>
          </p:cNvPicPr>
          <p:nvPr/>
        </p:nvPicPr>
        <p:blipFill>
          <a:blip r:embed="rId6" cstate="print"/>
          <a:srcRect/>
          <a:stretch>
            <a:fillRect/>
          </a:stretch>
        </p:blipFill>
        <p:spPr bwMode="auto">
          <a:xfrm>
            <a:off x="6581775" y="4764505"/>
            <a:ext cx="1339850" cy="1619250"/>
          </a:xfrm>
          <a:prstGeom prst="rect">
            <a:avLst/>
          </a:prstGeom>
          <a:noFill/>
          <a:ln w="9525">
            <a:noFill/>
            <a:miter lim="800000"/>
            <a:headEnd/>
            <a:tailEnd/>
          </a:ln>
        </p:spPr>
      </p:pic>
      <p:cxnSp>
        <p:nvCxnSpPr>
          <p:cNvPr id="37" name="Straight Arrow Connector 17"/>
          <p:cNvCxnSpPr>
            <a:cxnSpLocks noChangeShapeType="1"/>
          </p:cNvCxnSpPr>
          <p:nvPr/>
        </p:nvCxnSpPr>
        <p:spPr bwMode="auto">
          <a:xfrm rot="16200000" flipH="1">
            <a:off x="5295900" y="3278605"/>
            <a:ext cx="1905000" cy="1219200"/>
          </a:xfrm>
          <a:prstGeom prst="straightConnector1">
            <a:avLst/>
          </a:prstGeom>
          <a:noFill/>
          <a:ln w="9525" algn="ctr">
            <a:solidFill>
              <a:schemeClr val="tx1"/>
            </a:solidFill>
            <a:round/>
            <a:headEnd/>
            <a:tailEnd type="arrow" w="med" len="med"/>
          </a:ln>
        </p:spPr>
      </p:cxnSp>
      <p:cxnSp>
        <p:nvCxnSpPr>
          <p:cNvPr id="38" name="Straight Arrow Connector 18"/>
          <p:cNvCxnSpPr>
            <a:cxnSpLocks noChangeShapeType="1"/>
          </p:cNvCxnSpPr>
          <p:nvPr/>
        </p:nvCxnSpPr>
        <p:spPr bwMode="auto">
          <a:xfrm rot="5400000">
            <a:off x="4038600" y="3545305"/>
            <a:ext cx="2209800" cy="1447800"/>
          </a:xfrm>
          <a:prstGeom prst="straightConnector1">
            <a:avLst/>
          </a:prstGeom>
          <a:noFill/>
          <a:ln w="9525" algn="ctr">
            <a:solidFill>
              <a:schemeClr val="tx1"/>
            </a:solidFill>
            <a:round/>
            <a:headEnd/>
            <a:tailEnd type="arrow" w="med" len="med"/>
          </a:ln>
        </p:spPr>
      </p:cxnSp>
      <p:cxnSp>
        <p:nvCxnSpPr>
          <p:cNvPr id="39" name="Straight Arrow Connector 23"/>
          <p:cNvCxnSpPr>
            <a:cxnSpLocks noChangeShapeType="1"/>
            <a:stCxn id="49" idx="2"/>
          </p:cNvCxnSpPr>
          <p:nvPr/>
        </p:nvCxnSpPr>
        <p:spPr bwMode="auto">
          <a:xfrm rot="16200000" flipH="1">
            <a:off x="6158706" y="3836612"/>
            <a:ext cx="1169987" cy="533400"/>
          </a:xfrm>
          <a:prstGeom prst="straightConnector1">
            <a:avLst/>
          </a:prstGeom>
          <a:noFill/>
          <a:ln w="9525" algn="ctr">
            <a:solidFill>
              <a:schemeClr val="tx1"/>
            </a:solidFill>
            <a:round/>
            <a:headEnd type="arrow" w="med" len="med"/>
            <a:tailEnd type="arrow" w="med" len="med"/>
          </a:ln>
        </p:spPr>
      </p:cxnSp>
      <p:cxnSp>
        <p:nvCxnSpPr>
          <p:cNvPr id="40" name="Straight Arrow Connector 25"/>
          <p:cNvCxnSpPr>
            <a:cxnSpLocks noChangeShapeType="1"/>
          </p:cNvCxnSpPr>
          <p:nvPr/>
        </p:nvCxnSpPr>
        <p:spPr bwMode="auto">
          <a:xfrm>
            <a:off x="1608138" y="1678405"/>
            <a:ext cx="3192462" cy="190500"/>
          </a:xfrm>
          <a:prstGeom prst="straightConnector1">
            <a:avLst/>
          </a:prstGeom>
          <a:noFill/>
          <a:ln w="9525" algn="ctr">
            <a:solidFill>
              <a:schemeClr val="tx1"/>
            </a:solidFill>
            <a:round/>
            <a:headEnd type="arrow" w="med" len="med"/>
            <a:tailEnd type="arrow" w="med" len="med"/>
          </a:ln>
        </p:spPr>
      </p:cxnSp>
      <p:cxnSp>
        <p:nvCxnSpPr>
          <p:cNvPr id="41" name="Straight Arrow Connector 27"/>
          <p:cNvCxnSpPr>
            <a:cxnSpLocks noChangeShapeType="1"/>
          </p:cNvCxnSpPr>
          <p:nvPr/>
        </p:nvCxnSpPr>
        <p:spPr bwMode="auto">
          <a:xfrm rot="16200000" flipH="1">
            <a:off x="-571500" y="3507205"/>
            <a:ext cx="3048000" cy="228600"/>
          </a:xfrm>
          <a:prstGeom prst="straightConnector1">
            <a:avLst/>
          </a:prstGeom>
          <a:noFill/>
          <a:ln w="9525" algn="ctr">
            <a:solidFill>
              <a:schemeClr val="tx1"/>
            </a:solidFill>
            <a:round/>
            <a:headEnd type="arrow" w="med" len="med"/>
            <a:tailEnd type="arrow" w="med" len="med"/>
          </a:ln>
        </p:spPr>
      </p:cxnSp>
      <p:sp>
        <p:nvSpPr>
          <p:cNvPr id="42" name="Rectangle 31"/>
          <p:cNvSpPr>
            <a:spLocks noChangeArrowheads="1"/>
          </p:cNvSpPr>
          <p:nvPr/>
        </p:nvSpPr>
        <p:spPr bwMode="auto">
          <a:xfrm>
            <a:off x="1600200" y="2402305"/>
            <a:ext cx="1981200" cy="600075"/>
          </a:xfrm>
          <a:prstGeom prst="rect">
            <a:avLst/>
          </a:prstGeom>
          <a:noFill/>
          <a:ln w="9525">
            <a:noFill/>
            <a:miter lim="800000"/>
            <a:headEnd/>
            <a:tailEnd/>
          </a:ln>
        </p:spPr>
        <p:txBody>
          <a:bodyPr>
            <a:spAutoFit/>
          </a:bodyPr>
          <a:lstStyle/>
          <a:p>
            <a:pPr algn="ctr" defTabSz="457200" eaLnBrk="0" hangingPunct="0"/>
            <a:r>
              <a:rPr lang="en-US" sz="1100" b="1" dirty="0">
                <a:solidFill>
                  <a:prstClr val="black"/>
                </a:solidFill>
                <a:cs typeface="ＭＳ Ｐゴシック"/>
              </a:rPr>
              <a:t>TLM: 2247.5MHz</a:t>
            </a:r>
          </a:p>
          <a:p>
            <a:pPr algn="ctr" defTabSz="457200" eaLnBrk="0" hangingPunct="0"/>
            <a:r>
              <a:rPr lang="en-US" sz="1100" b="1" dirty="0">
                <a:solidFill>
                  <a:prstClr val="black"/>
                </a:solidFill>
                <a:cs typeface="ＭＳ Ｐゴシック"/>
              </a:rPr>
              <a:t>1.024, 4.096 or16.384 kbps</a:t>
            </a:r>
          </a:p>
          <a:p>
            <a:pPr algn="ctr" defTabSz="457200" eaLnBrk="0" hangingPunct="0"/>
            <a:r>
              <a:rPr lang="en-US" sz="1100" b="1" dirty="0">
                <a:solidFill>
                  <a:prstClr val="black"/>
                </a:solidFill>
                <a:cs typeface="ＭＳ Ｐゴシック"/>
              </a:rPr>
              <a:t>(Realtime Only)</a:t>
            </a:r>
          </a:p>
        </p:txBody>
      </p:sp>
      <p:sp>
        <p:nvSpPr>
          <p:cNvPr id="43" name="Rectangle 32"/>
          <p:cNvSpPr>
            <a:spLocks noChangeArrowheads="1"/>
          </p:cNvSpPr>
          <p:nvPr/>
        </p:nvSpPr>
        <p:spPr bwMode="auto">
          <a:xfrm>
            <a:off x="1676400" y="1868905"/>
            <a:ext cx="1828800" cy="430213"/>
          </a:xfrm>
          <a:prstGeom prst="rect">
            <a:avLst/>
          </a:prstGeom>
          <a:noFill/>
          <a:ln w="9525">
            <a:noFill/>
            <a:miter lim="800000"/>
            <a:headEnd/>
            <a:tailEnd/>
          </a:ln>
        </p:spPr>
        <p:txBody>
          <a:bodyPr>
            <a:spAutoFit/>
          </a:bodyPr>
          <a:lstStyle/>
          <a:p>
            <a:pPr algn="ctr" defTabSz="457200" eaLnBrk="0" hangingPunct="0"/>
            <a:r>
              <a:rPr lang="en-US" sz="1100" b="1" dirty="0">
                <a:solidFill>
                  <a:prstClr val="black"/>
                </a:solidFill>
                <a:cs typeface="ＭＳ Ｐゴシック"/>
              </a:rPr>
              <a:t>CMD: 2067.270833 MHz</a:t>
            </a:r>
          </a:p>
          <a:p>
            <a:pPr algn="ctr" defTabSz="457200" eaLnBrk="0" hangingPunct="0"/>
            <a:r>
              <a:rPr lang="en-US" sz="1100" b="1" dirty="0">
                <a:solidFill>
                  <a:prstClr val="black"/>
                </a:solidFill>
                <a:cs typeface="ＭＳ Ｐゴシック"/>
              </a:rPr>
              <a:t>125&amp; 1000 bps</a:t>
            </a:r>
          </a:p>
        </p:txBody>
      </p:sp>
      <p:sp>
        <p:nvSpPr>
          <p:cNvPr id="44" name="Rectangle 33"/>
          <p:cNvSpPr>
            <a:spLocks noChangeArrowheads="1"/>
          </p:cNvSpPr>
          <p:nvPr/>
        </p:nvSpPr>
        <p:spPr bwMode="auto">
          <a:xfrm>
            <a:off x="990600" y="5145505"/>
            <a:ext cx="1371600" cy="430213"/>
          </a:xfrm>
          <a:prstGeom prst="rect">
            <a:avLst/>
          </a:prstGeom>
          <a:noFill/>
          <a:ln w="9525">
            <a:noFill/>
            <a:miter lim="800000"/>
            <a:headEnd/>
            <a:tailEnd/>
          </a:ln>
        </p:spPr>
        <p:txBody>
          <a:bodyPr>
            <a:spAutoFit/>
          </a:bodyPr>
          <a:lstStyle/>
          <a:p>
            <a:pPr algn="ctr" defTabSz="457200" eaLnBrk="0" hangingPunct="0"/>
            <a:r>
              <a:rPr lang="en-US" sz="1100" b="1" dirty="0">
                <a:solidFill>
                  <a:prstClr val="black"/>
                </a:solidFill>
                <a:cs typeface="ＭＳ Ｐゴシック"/>
              </a:rPr>
              <a:t>TDRSS</a:t>
            </a:r>
          </a:p>
          <a:p>
            <a:pPr algn="ctr" defTabSz="457200" eaLnBrk="0" hangingPunct="0"/>
            <a:r>
              <a:rPr lang="en-US" sz="1100" b="1" dirty="0">
                <a:solidFill>
                  <a:prstClr val="black"/>
                </a:solidFill>
                <a:cs typeface="ＭＳ Ｐゴシック"/>
              </a:rPr>
              <a:t>Ground Link</a:t>
            </a:r>
          </a:p>
        </p:txBody>
      </p:sp>
      <p:sp>
        <p:nvSpPr>
          <p:cNvPr id="45" name="Rectangle 34"/>
          <p:cNvSpPr>
            <a:spLocks noChangeArrowheads="1"/>
          </p:cNvSpPr>
          <p:nvPr/>
        </p:nvSpPr>
        <p:spPr bwMode="auto">
          <a:xfrm>
            <a:off x="-304800" y="6364705"/>
            <a:ext cx="2667000" cy="523875"/>
          </a:xfrm>
          <a:prstGeom prst="rect">
            <a:avLst/>
          </a:prstGeom>
          <a:noFill/>
          <a:ln w="9525">
            <a:noFill/>
            <a:miter lim="800000"/>
            <a:headEnd/>
            <a:tailEnd/>
          </a:ln>
        </p:spPr>
        <p:txBody>
          <a:bodyPr>
            <a:spAutoFit/>
          </a:bodyPr>
          <a:lstStyle/>
          <a:p>
            <a:pPr algn="ctr" defTabSz="457200" eaLnBrk="0" hangingPunct="0"/>
            <a:r>
              <a:rPr lang="en-US" sz="1400" b="1" dirty="0">
                <a:solidFill>
                  <a:prstClr val="black"/>
                </a:solidFill>
                <a:cs typeface="ＭＳ Ｐゴシック"/>
              </a:rPr>
              <a:t>TDRSS</a:t>
            </a:r>
          </a:p>
          <a:p>
            <a:pPr algn="ctr" defTabSz="457200" eaLnBrk="0" hangingPunct="0"/>
            <a:r>
              <a:rPr lang="en-US" sz="1400" b="1" dirty="0">
                <a:solidFill>
                  <a:prstClr val="black"/>
                </a:solidFill>
                <a:cs typeface="ＭＳ Ｐゴシック"/>
              </a:rPr>
              <a:t>White Sands Station</a:t>
            </a:r>
          </a:p>
        </p:txBody>
      </p:sp>
      <p:sp>
        <p:nvSpPr>
          <p:cNvPr id="46" name="Rectangle 36"/>
          <p:cNvSpPr>
            <a:spLocks noChangeArrowheads="1"/>
          </p:cNvSpPr>
          <p:nvPr/>
        </p:nvSpPr>
        <p:spPr bwMode="auto">
          <a:xfrm>
            <a:off x="6065838" y="6288505"/>
            <a:ext cx="3078162" cy="369887"/>
          </a:xfrm>
          <a:prstGeom prst="rect">
            <a:avLst/>
          </a:prstGeom>
          <a:noFill/>
          <a:ln w="9525">
            <a:noFill/>
            <a:miter lim="800000"/>
            <a:headEnd/>
            <a:tailEnd/>
          </a:ln>
        </p:spPr>
        <p:txBody>
          <a:bodyPr>
            <a:spAutoFit/>
          </a:bodyPr>
          <a:lstStyle/>
          <a:p>
            <a:pPr algn="ctr" defTabSz="457200" eaLnBrk="0" hangingPunct="0"/>
            <a:r>
              <a:rPr lang="en-US" b="1" dirty="0">
                <a:solidFill>
                  <a:prstClr val="black"/>
                </a:solidFill>
                <a:cs typeface="ＭＳ Ｐゴシック"/>
              </a:rPr>
              <a:t>Svalbard,Norway Station</a:t>
            </a:r>
          </a:p>
        </p:txBody>
      </p:sp>
      <p:sp>
        <p:nvSpPr>
          <p:cNvPr id="47" name="Rectangle 37"/>
          <p:cNvSpPr>
            <a:spLocks noChangeArrowheads="1"/>
          </p:cNvSpPr>
          <p:nvPr/>
        </p:nvSpPr>
        <p:spPr bwMode="auto">
          <a:xfrm>
            <a:off x="2743200" y="6374230"/>
            <a:ext cx="2743200" cy="523875"/>
          </a:xfrm>
          <a:prstGeom prst="rect">
            <a:avLst/>
          </a:prstGeom>
          <a:solidFill>
            <a:schemeClr val="bg1"/>
          </a:solidFill>
          <a:ln w="9525">
            <a:noFill/>
            <a:miter lim="800000"/>
            <a:headEnd/>
            <a:tailEnd/>
          </a:ln>
        </p:spPr>
        <p:txBody>
          <a:bodyPr>
            <a:spAutoFit/>
          </a:bodyPr>
          <a:lstStyle/>
          <a:p>
            <a:pPr algn="ctr" defTabSz="457200" eaLnBrk="0" hangingPunct="0"/>
            <a:r>
              <a:rPr lang="en-US" sz="1400" b="1" dirty="0">
                <a:solidFill>
                  <a:srgbClr val="FF0000"/>
                </a:solidFill>
                <a:cs typeface="ＭＳ Ｐゴシック"/>
              </a:rPr>
              <a:t>Direct Broadcast Downlink</a:t>
            </a:r>
          </a:p>
          <a:p>
            <a:pPr algn="ctr" defTabSz="457200" eaLnBrk="0" hangingPunct="0"/>
            <a:r>
              <a:rPr lang="en-US" sz="1400" b="1" dirty="0">
                <a:solidFill>
                  <a:srgbClr val="FF0000"/>
                </a:solidFill>
                <a:cs typeface="ＭＳ Ｐゴシック"/>
              </a:rPr>
              <a:t>Direct Readout User Terminal</a:t>
            </a:r>
          </a:p>
        </p:txBody>
      </p:sp>
      <p:sp>
        <p:nvSpPr>
          <p:cNvPr id="48" name="Rectangle 41"/>
          <p:cNvSpPr>
            <a:spLocks noChangeArrowheads="1"/>
          </p:cNvSpPr>
          <p:nvPr/>
        </p:nvSpPr>
        <p:spPr bwMode="auto">
          <a:xfrm>
            <a:off x="6781800" y="3311943"/>
            <a:ext cx="2209800" cy="461962"/>
          </a:xfrm>
          <a:prstGeom prst="rect">
            <a:avLst/>
          </a:prstGeom>
          <a:noFill/>
          <a:ln w="9525">
            <a:noFill/>
            <a:miter lim="800000"/>
            <a:headEnd/>
            <a:tailEnd/>
          </a:ln>
        </p:spPr>
        <p:txBody>
          <a:bodyPr>
            <a:spAutoFit/>
          </a:bodyPr>
          <a:lstStyle/>
          <a:p>
            <a:pPr algn="ctr" defTabSz="457200" eaLnBrk="0" hangingPunct="0"/>
            <a:r>
              <a:rPr lang="en-US" sz="1200" b="1" dirty="0">
                <a:solidFill>
                  <a:prstClr val="black"/>
                </a:solidFill>
                <a:cs typeface="ＭＳ Ｐゴシック"/>
              </a:rPr>
              <a:t>CMD2067.270833 MHz</a:t>
            </a:r>
          </a:p>
          <a:p>
            <a:pPr algn="ctr" defTabSz="457200" eaLnBrk="0" hangingPunct="0"/>
            <a:r>
              <a:rPr lang="en-US" sz="1200" b="1" dirty="0">
                <a:solidFill>
                  <a:prstClr val="black"/>
                </a:solidFill>
                <a:cs typeface="ＭＳ Ｐゴシック"/>
              </a:rPr>
              <a:t>2,000 &amp; 128,000bps</a:t>
            </a:r>
          </a:p>
        </p:txBody>
      </p:sp>
      <p:sp>
        <p:nvSpPr>
          <p:cNvPr id="49" name="Rectangle 42"/>
          <p:cNvSpPr>
            <a:spLocks noChangeArrowheads="1"/>
          </p:cNvSpPr>
          <p:nvPr/>
        </p:nvSpPr>
        <p:spPr bwMode="auto">
          <a:xfrm>
            <a:off x="6019800" y="3088105"/>
            <a:ext cx="914400" cy="430213"/>
          </a:xfrm>
          <a:prstGeom prst="rect">
            <a:avLst/>
          </a:prstGeom>
          <a:noFill/>
          <a:ln w="9525">
            <a:noFill/>
            <a:miter lim="800000"/>
            <a:headEnd/>
            <a:tailEnd/>
          </a:ln>
        </p:spPr>
        <p:txBody>
          <a:bodyPr>
            <a:spAutoFit/>
          </a:bodyPr>
          <a:lstStyle/>
          <a:p>
            <a:pPr algn="ctr" defTabSz="457200" eaLnBrk="0" hangingPunct="0"/>
            <a:r>
              <a:rPr lang="en-US" sz="1100" b="1" dirty="0">
                <a:solidFill>
                  <a:prstClr val="black"/>
                </a:solidFill>
                <a:cs typeface="ＭＳ Ｐゴシック"/>
              </a:rPr>
              <a:t>S-Band</a:t>
            </a:r>
          </a:p>
          <a:p>
            <a:pPr algn="ctr" defTabSz="457200" eaLnBrk="0" hangingPunct="0"/>
            <a:r>
              <a:rPr lang="en-US" sz="1100" b="1" dirty="0">
                <a:solidFill>
                  <a:prstClr val="black"/>
                </a:solidFill>
                <a:cs typeface="ＭＳ Ｐゴシック"/>
              </a:rPr>
              <a:t>Antenna</a:t>
            </a:r>
          </a:p>
        </p:txBody>
      </p:sp>
      <p:sp>
        <p:nvSpPr>
          <p:cNvPr id="50" name="Rectangle 43"/>
          <p:cNvSpPr>
            <a:spLocks noChangeArrowheads="1"/>
          </p:cNvSpPr>
          <p:nvPr/>
        </p:nvSpPr>
        <p:spPr bwMode="auto">
          <a:xfrm>
            <a:off x="5562600" y="2783305"/>
            <a:ext cx="914400" cy="430213"/>
          </a:xfrm>
          <a:prstGeom prst="rect">
            <a:avLst/>
          </a:prstGeom>
          <a:noFill/>
          <a:ln w="9525">
            <a:noFill/>
            <a:miter lim="800000"/>
            <a:headEnd/>
            <a:tailEnd/>
          </a:ln>
        </p:spPr>
        <p:txBody>
          <a:bodyPr>
            <a:spAutoFit/>
          </a:bodyPr>
          <a:lstStyle/>
          <a:p>
            <a:pPr algn="ctr" defTabSz="457200" eaLnBrk="0" hangingPunct="0"/>
            <a:r>
              <a:rPr lang="en-US" sz="1100" b="1" dirty="0">
                <a:solidFill>
                  <a:srgbClr val="FF0000"/>
                </a:solidFill>
                <a:cs typeface="ＭＳ Ｐゴシック"/>
              </a:rPr>
              <a:t>DB</a:t>
            </a:r>
          </a:p>
          <a:p>
            <a:pPr algn="ctr" defTabSz="457200" eaLnBrk="0" hangingPunct="0"/>
            <a:r>
              <a:rPr lang="en-US" sz="1100" b="1" dirty="0">
                <a:solidFill>
                  <a:srgbClr val="FF0000"/>
                </a:solidFill>
                <a:cs typeface="ＭＳ Ｐゴシック"/>
              </a:rPr>
              <a:t>Antenna</a:t>
            </a:r>
          </a:p>
        </p:txBody>
      </p:sp>
      <p:sp>
        <p:nvSpPr>
          <p:cNvPr id="51" name="Rectangle 44"/>
          <p:cNvSpPr>
            <a:spLocks noChangeArrowheads="1"/>
          </p:cNvSpPr>
          <p:nvPr/>
        </p:nvSpPr>
        <p:spPr bwMode="auto">
          <a:xfrm>
            <a:off x="5029200" y="2478505"/>
            <a:ext cx="914400" cy="430213"/>
          </a:xfrm>
          <a:prstGeom prst="rect">
            <a:avLst/>
          </a:prstGeom>
          <a:noFill/>
          <a:ln w="9525">
            <a:noFill/>
            <a:miter lim="800000"/>
            <a:headEnd/>
            <a:tailEnd/>
          </a:ln>
        </p:spPr>
        <p:txBody>
          <a:bodyPr>
            <a:spAutoFit/>
          </a:bodyPr>
          <a:lstStyle/>
          <a:p>
            <a:pPr algn="ctr" defTabSz="457200" eaLnBrk="0" hangingPunct="0"/>
            <a:r>
              <a:rPr lang="en-US" sz="1100" b="1" dirty="0">
                <a:solidFill>
                  <a:prstClr val="black"/>
                </a:solidFill>
                <a:cs typeface="ＭＳ Ｐゴシック"/>
              </a:rPr>
              <a:t>SMD</a:t>
            </a:r>
          </a:p>
          <a:p>
            <a:pPr algn="ctr" defTabSz="457200" eaLnBrk="0" hangingPunct="0"/>
            <a:r>
              <a:rPr lang="en-US" sz="1100" b="1" dirty="0">
                <a:solidFill>
                  <a:prstClr val="black"/>
                </a:solidFill>
                <a:cs typeface="ＭＳ Ｐゴシック"/>
              </a:rPr>
              <a:t>Antenna</a:t>
            </a:r>
          </a:p>
        </p:txBody>
      </p:sp>
      <p:sp>
        <p:nvSpPr>
          <p:cNvPr id="52" name="Rectangle 54"/>
          <p:cNvSpPr>
            <a:spLocks noChangeArrowheads="1"/>
          </p:cNvSpPr>
          <p:nvPr/>
        </p:nvSpPr>
        <p:spPr bwMode="auto">
          <a:xfrm>
            <a:off x="7162800" y="3858043"/>
            <a:ext cx="1752600" cy="830262"/>
          </a:xfrm>
          <a:prstGeom prst="rect">
            <a:avLst/>
          </a:prstGeom>
          <a:noFill/>
          <a:ln w="9525">
            <a:noFill/>
            <a:miter lim="800000"/>
            <a:headEnd/>
            <a:tailEnd/>
          </a:ln>
        </p:spPr>
        <p:txBody>
          <a:bodyPr>
            <a:spAutoFit/>
          </a:bodyPr>
          <a:lstStyle/>
          <a:p>
            <a:pPr algn="ctr" defTabSz="457200" eaLnBrk="0" hangingPunct="0"/>
            <a:r>
              <a:rPr lang="en-US" sz="1200" b="1" dirty="0">
                <a:solidFill>
                  <a:prstClr val="black"/>
                </a:solidFill>
                <a:cs typeface="ＭＳ Ｐゴシック"/>
              </a:rPr>
              <a:t>TLM2247.5MHz</a:t>
            </a:r>
          </a:p>
          <a:p>
            <a:pPr algn="ctr" defTabSz="457200" eaLnBrk="0" hangingPunct="0"/>
            <a:r>
              <a:rPr lang="en-US" sz="1200" b="1" dirty="0">
                <a:solidFill>
                  <a:prstClr val="black"/>
                </a:solidFill>
                <a:cs typeface="ＭＳ Ｐゴシック"/>
              </a:rPr>
              <a:t>1.024, 4.096, 16.384,</a:t>
            </a:r>
          </a:p>
          <a:p>
            <a:pPr algn="ctr" defTabSz="457200" eaLnBrk="0" hangingPunct="0"/>
            <a:r>
              <a:rPr lang="en-US" sz="1200" b="1" dirty="0">
                <a:solidFill>
                  <a:prstClr val="black"/>
                </a:solidFill>
                <a:cs typeface="ＭＳ Ｐゴシック"/>
              </a:rPr>
              <a:t>32.768 kbps (Realtime)</a:t>
            </a:r>
          </a:p>
          <a:p>
            <a:pPr algn="ctr" defTabSz="457200" eaLnBrk="0" hangingPunct="0"/>
            <a:r>
              <a:rPr lang="en-US" sz="1200" b="1" dirty="0">
                <a:solidFill>
                  <a:prstClr val="black"/>
                </a:solidFill>
                <a:cs typeface="ＭＳ Ｐゴシック"/>
              </a:rPr>
              <a:t>524.288 kbps (Stored)</a:t>
            </a:r>
          </a:p>
        </p:txBody>
      </p:sp>
      <p:sp>
        <p:nvSpPr>
          <p:cNvPr id="53" name="Rectangle 55"/>
          <p:cNvSpPr>
            <a:spLocks noChangeArrowheads="1"/>
          </p:cNvSpPr>
          <p:nvPr/>
        </p:nvSpPr>
        <p:spPr bwMode="auto">
          <a:xfrm>
            <a:off x="3352800" y="4988343"/>
            <a:ext cx="1066800" cy="461962"/>
          </a:xfrm>
          <a:prstGeom prst="rect">
            <a:avLst/>
          </a:prstGeom>
          <a:solidFill>
            <a:schemeClr val="bg1"/>
          </a:solidFill>
          <a:ln w="9525">
            <a:noFill/>
            <a:miter lim="800000"/>
            <a:headEnd/>
            <a:tailEnd/>
          </a:ln>
        </p:spPr>
        <p:txBody>
          <a:bodyPr>
            <a:spAutoFit/>
          </a:bodyPr>
          <a:lstStyle/>
          <a:p>
            <a:pPr algn="ctr" defTabSz="457200" eaLnBrk="0" hangingPunct="0"/>
            <a:r>
              <a:rPr lang="en-US" sz="1200" b="1" dirty="0">
                <a:solidFill>
                  <a:srgbClr val="FF0000"/>
                </a:solidFill>
                <a:cs typeface="ＭＳ Ｐゴシック"/>
              </a:rPr>
              <a:t>7.812 GHz</a:t>
            </a:r>
          </a:p>
          <a:p>
            <a:pPr algn="ctr" defTabSz="457200" eaLnBrk="0" hangingPunct="0"/>
            <a:r>
              <a:rPr lang="en-US" sz="1200" b="1" dirty="0">
                <a:solidFill>
                  <a:srgbClr val="FF0000"/>
                </a:solidFill>
                <a:cs typeface="ＭＳ Ｐゴシック"/>
              </a:rPr>
              <a:t>15 Mbps</a:t>
            </a:r>
          </a:p>
        </p:txBody>
      </p:sp>
      <p:sp>
        <p:nvSpPr>
          <p:cNvPr id="54" name="Rectangle 56"/>
          <p:cNvSpPr>
            <a:spLocks noChangeArrowheads="1"/>
          </p:cNvSpPr>
          <p:nvPr/>
        </p:nvSpPr>
        <p:spPr bwMode="auto">
          <a:xfrm>
            <a:off x="5638800" y="4688305"/>
            <a:ext cx="1371600" cy="461963"/>
          </a:xfrm>
          <a:prstGeom prst="rect">
            <a:avLst/>
          </a:prstGeom>
          <a:noFill/>
          <a:ln w="9525">
            <a:noFill/>
            <a:miter lim="800000"/>
            <a:headEnd/>
            <a:tailEnd/>
          </a:ln>
        </p:spPr>
        <p:txBody>
          <a:bodyPr>
            <a:spAutoFit/>
          </a:bodyPr>
          <a:lstStyle/>
          <a:p>
            <a:pPr algn="ctr" defTabSz="457200" eaLnBrk="0" hangingPunct="0"/>
            <a:r>
              <a:rPr lang="en-US" sz="1200" b="1" dirty="0">
                <a:solidFill>
                  <a:prstClr val="black"/>
                </a:solidFill>
                <a:cs typeface="ＭＳ Ｐゴシック"/>
              </a:rPr>
              <a:t>8.2125GHz</a:t>
            </a:r>
          </a:p>
          <a:p>
            <a:pPr algn="ctr" defTabSz="457200" eaLnBrk="0" hangingPunct="0"/>
            <a:r>
              <a:rPr lang="en-US" sz="1200" b="1" dirty="0">
                <a:solidFill>
                  <a:prstClr val="black"/>
                </a:solidFill>
                <a:cs typeface="ＭＳ Ｐゴシック"/>
              </a:rPr>
              <a:t>300.0Mbps</a:t>
            </a:r>
          </a:p>
        </p:txBody>
      </p:sp>
      <p:sp>
        <p:nvSpPr>
          <p:cNvPr id="55" name="Rectangle 57"/>
          <p:cNvSpPr>
            <a:spLocks noChangeArrowheads="1"/>
          </p:cNvSpPr>
          <p:nvPr/>
        </p:nvSpPr>
        <p:spPr bwMode="auto">
          <a:xfrm>
            <a:off x="98425" y="1640305"/>
            <a:ext cx="663575" cy="307975"/>
          </a:xfrm>
          <a:prstGeom prst="rect">
            <a:avLst/>
          </a:prstGeom>
          <a:noFill/>
          <a:ln w="9525">
            <a:noFill/>
            <a:miter lim="800000"/>
            <a:headEnd/>
            <a:tailEnd/>
          </a:ln>
        </p:spPr>
        <p:txBody>
          <a:bodyPr wrap="none">
            <a:spAutoFit/>
          </a:bodyPr>
          <a:lstStyle/>
          <a:p>
            <a:pPr algn="ctr" defTabSz="457200" eaLnBrk="0" hangingPunct="0"/>
            <a:r>
              <a:rPr lang="en-US" sz="1400" b="1" dirty="0">
                <a:solidFill>
                  <a:prstClr val="black"/>
                </a:solidFill>
                <a:cs typeface="ＭＳ Ｐゴシック"/>
              </a:rPr>
              <a:t>TDRS</a:t>
            </a:r>
          </a:p>
        </p:txBody>
      </p:sp>
      <p:sp>
        <p:nvSpPr>
          <p:cNvPr id="2" name="Title 1"/>
          <p:cNvSpPr>
            <a:spLocks noGrp="1"/>
          </p:cNvSpPr>
          <p:nvPr>
            <p:ph type="title"/>
          </p:nvPr>
        </p:nvSpPr>
        <p:spPr>
          <a:xfrm>
            <a:off x="-16550" y="383997"/>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Suomi NPP S/C Communication Links</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44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72" y="241373"/>
            <a:ext cx="9180532"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Polar-Orbiting Observations: </a:t>
            </a:r>
            <a:r>
              <a:rPr lang="en-US" sz="3600" b="1" dirty="0">
                <a:solidFill>
                  <a:schemeClr val="tx2"/>
                </a:solidFill>
                <a:effectLst>
                  <a:outerShdw blurRad="38100" dist="38100" dir="2700000" algn="tl">
                    <a:srgbClr val="000000">
                      <a:alpha val="43137"/>
                    </a:srgbClr>
                  </a:outerShdw>
                </a:effectLst>
              </a:rPr>
              <a:t/>
            </a:r>
            <a:br>
              <a:rPr lang="en-US" sz="3600" b="1" dirty="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Instrument Status </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969" y="1367370"/>
            <a:ext cx="7546975" cy="504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Callout 1 4"/>
          <p:cNvSpPr/>
          <p:nvPr/>
        </p:nvSpPr>
        <p:spPr>
          <a:xfrm>
            <a:off x="3733800" y="5008728"/>
            <a:ext cx="2129775" cy="645814"/>
          </a:xfrm>
          <a:prstGeom prst="borderCallout1">
            <a:avLst>
              <a:gd name="adj1" fmla="val 52686"/>
              <a:gd name="adj2" fmla="val -153"/>
              <a:gd name="adj3" fmla="val 101964"/>
              <a:gd name="adj4" fmla="val -1535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NO LRPT data available. Transmitter off.</a:t>
            </a:r>
          </a:p>
        </p:txBody>
      </p:sp>
      <p:sp>
        <p:nvSpPr>
          <p:cNvPr id="7" name="Line Callout 1 6"/>
          <p:cNvSpPr/>
          <p:nvPr/>
        </p:nvSpPr>
        <p:spPr>
          <a:xfrm>
            <a:off x="4833945" y="5486400"/>
            <a:ext cx="2129775" cy="914400"/>
          </a:xfrm>
          <a:prstGeom prst="borderCallout1">
            <a:avLst>
              <a:gd name="adj1" fmla="val 50355"/>
              <a:gd name="adj2" fmla="val 487"/>
              <a:gd name="adj3" fmla="val 73587"/>
              <a:gd name="adj4" fmla="val -18559"/>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ADCS/SAR RF Loss of ~10dB. Limited coverage w/ ~35% less availability for data collection</a:t>
            </a:r>
          </a:p>
        </p:txBody>
      </p:sp>
      <p:sp>
        <p:nvSpPr>
          <p:cNvPr id="8" name="Line Callout 1 7"/>
          <p:cNvSpPr/>
          <p:nvPr/>
        </p:nvSpPr>
        <p:spPr>
          <a:xfrm>
            <a:off x="1604026" y="2965092"/>
            <a:ext cx="1897350" cy="914400"/>
          </a:xfrm>
          <a:prstGeom prst="borderCallout1">
            <a:avLst>
              <a:gd name="adj1" fmla="val 54833"/>
              <a:gd name="adj2" fmla="val 98531"/>
              <a:gd name="adj3" fmla="val -5517"/>
              <a:gd name="adj4" fmla="val 12370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HIRS Long Wave Channels 5, 6, soon to be out of spec. </a:t>
            </a:r>
            <a:r>
              <a:rPr lang="en-US" sz="1400" dirty="0" err="1">
                <a:solidFill>
                  <a:prstClr val="black"/>
                </a:solidFill>
              </a:rPr>
              <a:t>Ch</a:t>
            </a:r>
            <a:r>
              <a:rPr lang="en-US" sz="1400" dirty="0">
                <a:solidFill>
                  <a:prstClr val="black"/>
                </a:solidFill>
              </a:rPr>
              <a:t> 10 out of spec.</a:t>
            </a:r>
          </a:p>
        </p:txBody>
      </p:sp>
      <p:sp>
        <p:nvSpPr>
          <p:cNvPr id="9" name="Line Callout 1 8"/>
          <p:cNvSpPr/>
          <p:nvPr/>
        </p:nvSpPr>
        <p:spPr>
          <a:xfrm>
            <a:off x="2586252" y="2975444"/>
            <a:ext cx="2129775" cy="605956"/>
          </a:xfrm>
          <a:prstGeom prst="borderCallout1">
            <a:avLst>
              <a:gd name="adj1" fmla="val 54833"/>
              <a:gd name="adj2" fmla="val 98531"/>
              <a:gd name="adj3" fmla="val 453"/>
              <a:gd name="adj4" fmla="val 11921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HIRS Long Wave Channel noise increased.</a:t>
            </a:r>
          </a:p>
        </p:txBody>
      </p:sp>
      <p:sp>
        <p:nvSpPr>
          <p:cNvPr id="10" name="Line Callout 1 9"/>
          <p:cNvSpPr/>
          <p:nvPr/>
        </p:nvSpPr>
        <p:spPr>
          <a:xfrm>
            <a:off x="2219365" y="3886200"/>
            <a:ext cx="2245986" cy="669568"/>
          </a:xfrm>
          <a:prstGeom prst="borderCallout1">
            <a:avLst>
              <a:gd name="adj1" fmla="val 54833"/>
              <a:gd name="adj2" fmla="val 98531"/>
              <a:gd name="adj3" fmla="val -11487"/>
              <a:gd name="adj4" fmla="val 117933"/>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MHS H3 operating dynamic ranges decreased.  Out of spec.</a:t>
            </a:r>
          </a:p>
        </p:txBody>
      </p:sp>
      <p:sp>
        <p:nvSpPr>
          <p:cNvPr id="11" name="Line Callout 1 10"/>
          <p:cNvSpPr/>
          <p:nvPr/>
        </p:nvSpPr>
        <p:spPr>
          <a:xfrm>
            <a:off x="3962399" y="3117492"/>
            <a:ext cx="2129775" cy="762000"/>
          </a:xfrm>
          <a:prstGeom prst="borderCallout1">
            <a:avLst>
              <a:gd name="adj1" fmla="val 54833"/>
              <a:gd name="adj2" fmla="val 98531"/>
              <a:gd name="adj3" fmla="val -13876"/>
              <a:gd name="adj4" fmla="val 1166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HIRS long wave channel noise. Inconsistent quality of IR channels.</a:t>
            </a:r>
          </a:p>
        </p:txBody>
      </p:sp>
      <p:sp>
        <p:nvSpPr>
          <p:cNvPr id="12" name="Line Callout 1 11"/>
          <p:cNvSpPr/>
          <p:nvPr/>
        </p:nvSpPr>
        <p:spPr>
          <a:xfrm>
            <a:off x="4191000" y="4267200"/>
            <a:ext cx="2129775" cy="762000"/>
          </a:xfrm>
          <a:prstGeom prst="borderCallout1">
            <a:avLst>
              <a:gd name="adj1" fmla="val 54833"/>
              <a:gd name="adj2" fmla="val 98531"/>
              <a:gd name="adj3" fmla="val -13876"/>
              <a:gd name="adj4" fmla="val 1166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Chopper motor stalled. No usable data generated.</a:t>
            </a:r>
          </a:p>
        </p:txBody>
      </p:sp>
      <p:sp>
        <p:nvSpPr>
          <p:cNvPr id="13" name="Line Callout 1 12"/>
          <p:cNvSpPr/>
          <p:nvPr/>
        </p:nvSpPr>
        <p:spPr>
          <a:xfrm>
            <a:off x="4959770" y="3610544"/>
            <a:ext cx="2129775" cy="651112"/>
          </a:xfrm>
          <a:prstGeom prst="borderCallout1">
            <a:avLst>
              <a:gd name="adj1" fmla="val 54833"/>
              <a:gd name="adj2" fmla="val 98531"/>
              <a:gd name="adj3" fmla="val -13876"/>
              <a:gd name="adj4" fmla="val 1166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AMSU-B antenna scan motor failed.  No products available. METOP-A used.</a:t>
            </a:r>
          </a:p>
        </p:txBody>
      </p:sp>
      <p:sp>
        <p:nvSpPr>
          <p:cNvPr id="14" name="Line Callout 1 13"/>
          <p:cNvSpPr/>
          <p:nvPr/>
        </p:nvSpPr>
        <p:spPr>
          <a:xfrm>
            <a:off x="4959770" y="3048000"/>
            <a:ext cx="2135463" cy="562544"/>
          </a:xfrm>
          <a:prstGeom prst="borderCallout1">
            <a:avLst>
              <a:gd name="adj1" fmla="val 52407"/>
              <a:gd name="adj2" fmla="val 99170"/>
              <a:gd name="adj3" fmla="val -13876"/>
              <a:gd name="adj4" fmla="val 1166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HIRS filter wheel stalled. No impact . METOP-A used.</a:t>
            </a:r>
          </a:p>
        </p:txBody>
      </p:sp>
      <p:sp>
        <p:nvSpPr>
          <p:cNvPr id="15" name="Line Callout 1 14"/>
          <p:cNvSpPr/>
          <p:nvPr/>
        </p:nvSpPr>
        <p:spPr>
          <a:xfrm>
            <a:off x="5033025" y="5562600"/>
            <a:ext cx="2129775" cy="762000"/>
          </a:xfrm>
          <a:prstGeom prst="borderCallout1">
            <a:avLst>
              <a:gd name="adj1" fmla="val 54833"/>
              <a:gd name="adj2" fmla="val 98531"/>
              <a:gd name="adj3" fmla="val -13876"/>
              <a:gd name="adj4" fmla="val 11665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493" tIns="43247" rIns="86493" bIns="43247" rtlCol="0" anchor="ctr"/>
          <a:lstStyle/>
          <a:p>
            <a:pPr defTabSz="457200">
              <a:lnSpc>
                <a:spcPct val="89000"/>
              </a:lnSpc>
              <a:defRPr/>
            </a:pPr>
            <a:r>
              <a:rPr lang="en-US" sz="1400" dirty="0">
                <a:solidFill>
                  <a:prstClr val="black"/>
                </a:solidFill>
              </a:rPr>
              <a:t>STX1 &amp; 3 failed, STX2 HRPT, STX4 PB. Limited amount of data retrieved per pass.</a:t>
            </a:r>
          </a:p>
        </p:txBody>
      </p:sp>
    </p:spTree>
    <p:extLst>
      <p:ext uri="{BB962C8B-B14F-4D97-AF65-F5344CB8AC3E}">
        <p14:creationId xmlns:p14="http://schemas.microsoft.com/office/powerpoint/2010/main" val="346929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3"/>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95" y="337214"/>
            <a:ext cx="8229600" cy="1143000"/>
          </a:xfrm>
        </p:spPr>
        <p:txBody>
          <a:bodyPr>
            <a:normAutofit/>
          </a:bodyPr>
          <a:lstStyle/>
          <a:p>
            <a:r>
              <a:rPr lang="en-US" b="1" dirty="0" smtClean="0">
                <a:solidFill>
                  <a:schemeClr val="tx2"/>
                </a:solidFill>
                <a:effectLst>
                  <a:outerShdw blurRad="38100" dist="38100" dir="2700000" algn="tl">
                    <a:srgbClr val="000000">
                      <a:alpha val="43137"/>
                    </a:srgbClr>
                  </a:outerShdw>
                </a:effectLst>
              </a:rPr>
              <a:t>Environmental Information</a:t>
            </a:r>
            <a:endParaRPr lang="en-US" b="1" dirty="0">
              <a:solidFill>
                <a:schemeClr val="tx2"/>
              </a:solidFill>
              <a:effectLst>
                <a:outerShdw blurRad="38100" dist="38100" dir="2700000" algn="tl">
                  <a:srgbClr val="000000">
                    <a:alpha val="43137"/>
                  </a:srgbClr>
                </a:outerShdw>
              </a:effectLst>
            </a:endParaRPr>
          </a:p>
        </p:txBody>
      </p:sp>
      <p:pic>
        <p:nvPicPr>
          <p:cNvPr id="4"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 y="3930552"/>
            <a:ext cx="4303135" cy="2286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Straight Arrow Connector 12"/>
          <p:cNvCxnSpPr>
            <a:stCxn id="5" idx="2"/>
          </p:cNvCxnSpPr>
          <p:nvPr/>
        </p:nvCxnSpPr>
        <p:spPr>
          <a:xfrm>
            <a:off x="818526" y="2943367"/>
            <a:ext cx="1162674" cy="942833"/>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2209800" y="2954740"/>
            <a:ext cx="17967" cy="931460"/>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514600" y="2954740"/>
            <a:ext cx="1214422" cy="931460"/>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89252" y="1828800"/>
            <a:ext cx="1258548" cy="11145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Arial Narrow" panose="020B0606020202030204" pitchFamily="34" charset="0"/>
              </a:rPr>
              <a:t>National </a:t>
            </a:r>
          </a:p>
          <a:p>
            <a:pPr algn="ctr" defTabSz="457200"/>
            <a:r>
              <a:rPr lang="en-US" b="1" dirty="0">
                <a:solidFill>
                  <a:prstClr val="white"/>
                </a:solidFill>
                <a:latin typeface="Arial Narrow" panose="020B0606020202030204" pitchFamily="34" charset="0"/>
              </a:rPr>
              <a:t>Climatic Data Center</a:t>
            </a:r>
          </a:p>
        </p:txBody>
      </p:sp>
      <p:sp>
        <p:nvSpPr>
          <p:cNvPr id="6" name="Rounded Rectangle 5"/>
          <p:cNvSpPr/>
          <p:nvPr/>
        </p:nvSpPr>
        <p:spPr>
          <a:xfrm>
            <a:off x="1600200" y="1833350"/>
            <a:ext cx="1258548" cy="1114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Arial Narrow" panose="020B0606020202030204" pitchFamily="34" charset="0"/>
              </a:rPr>
              <a:t>National Ocean Data Center</a:t>
            </a:r>
          </a:p>
        </p:txBody>
      </p:sp>
      <p:sp>
        <p:nvSpPr>
          <p:cNvPr id="7" name="Rounded Rectangle 6"/>
          <p:cNvSpPr/>
          <p:nvPr/>
        </p:nvSpPr>
        <p:spPr>
          <a:xfrm>
            <a:off x="2971801" y="1840174"/>
            <a:ext cx="1530822" cy="11145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Arial Narrow" panose="020B0606020202030204" pitchFamily="34" charset="0"/>
              </a:rPr>
              <a:t>National Geophysical Data Center</a:t>
            </a:r>
          </a:p>
        </p:txBody>
      </p:sp>
      <p:sp>
        <p:nvSpPr>
          <p:cNvPr id="21" name="Rounded Rectangle 20"/>
          <p:cNvSpPr/>
          <p:nvPr/>
        </p:nvSpPr>
        <p:spPr>
          <a:xfrm>
            <a:off x="4800600" y="1569493"/>
            <a:ext cx="4071583" cy="1114566"/>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prstClr val="white"/>
                </a:solidFill>
                <a:latin typeface="Arial Narrow" panose="020B0606020202030204" pitchFamily="34" charset="0"/>
              </a:rPr>
              <a:t>Maximize the Return on Investment of the Nation’s Earth Observing Satellites Systems</a:t>
            </a:r>
          </a:p>
        </p:txBody>
      </p:sp>
      <p:sp>
        <p:nvSpPr>
          <p:cNvPr id="22" name="TextBox 4"/>
          <p:cNvSpPr txBox="1">
            <a:spLocks noChangeArrowheads="1"/>
          </p:cNvSpPr>
          <p:nvPr/>
        </p:nvSpPr>
        <p:spPr bwMode="auto">
          <a:xfrm>
            <a:off x="4624995" y="3552011"/>
            <a:ext cx="1394805" cy="2149197"/>
          </a:xfrm>
          <a:prstGeom prst="roundRect">
            <a:avLst/>
          </a:prstGeom>
          <a:solidFill>
            <a:schemeClr val="accent1">
              <a:lumMod val="60000"/>
              <a:lumOff val="40000"/>
            </a:schemeClr>
          </a:solidFill>
          <a:ln w="38100">
            <a:noFill/>
            <a:miter lim="800000"/>
            <a:headEnd/>
            <a:tailEnd/>
          </a:ln>
        </p:spPr>
        <p:txBody>
          <a:bodyPr wrap="square">
            <a:spAutoFit/>
          </a:bodyPr>
          <a:lstStyle/>
          <a:p>
            <a:pPr marL="0" lvl="1" algn="ctr" fontAlgn="base">
              <a:spcBef>
                <a:spcPct val="0"/>
              </a:spcBef>
              <a:spcAft>
                <a:spcPct val="0"/>
              </a:spcAft>
            </a:pPr>
            <a:r>
              <a:rPr lang="en-US" b="1" dirty="0">
                <a:solidFill>
                  <a:srgbClr val="000000"/>
                </a:solidFill>
                <a:ea typeface="宋体" pitchFamily="2" charset="-122"/>
              </a:rPr>
              <a:t>Ensure a high scientific quality satellite data stream  </a:t>
            </a:r>
          </a:p>
        </p:txBody>
      </p:sp>
      <p:sp>
        <p:nvSpPr>
          <p:cNvPr id="23" name="TextBox 5"/>
          <p:cNvSpPr txBox="1">
            <a:spLocks noChangeArrowheads="1"/>
          </p:cNvSpPr>
          <p:nvPr/>
        </p:nvSpPr>
        <p:spPr bwMode="auto">
          <a:xfrm>
            <a:off x="6105668" y="3554104"/>
            <a:ext cx="1524000" cy="2710339"/>
          </a:xfrm>
          <a:prstGeom prst="roundRect">
            <a:avLst/>
          </a:prstGeom>
          <a:solidFill>
            <a:srgbClr val="FFC819"/>
          </a:solidFill>
          <a:ln w="38100">
            <a:noFill/>
            <a:miter lim="800000"/>
            <a:headEnd/>
            <a:tailEnd/>
          </a:ln>
        </p:spPr>
        <p:txBody>
          <a:bodyPr wrap="square">
            <a:spAutoFit/>
          </a:bodyPr>
          <a:lstStyle/>
          <a:p>
            <a:pPr marL="0" lvl="1" algn="ctr" fontAlgn="base">
              <a:spcBef>
                <a:spcPct val="0"/>
              </a:spcBef>
              <a:spcAft>
                <a:spcPct val="0"/>
              </a:spcAft>
            </a:pPr>
            <a:r>
              <a:rPr lang="en-US" b="1" dirty="0">
                <a:solidFill>
                  <a:srgbClr val="000000"/>
                </a:solidFill>
                <a:ea typeface="宋体" pitchFamily="2" charset="-122"/>
              </a:rPr>
              <a:t>Develop science to maximize the utilization of the different satellite data</a:t>
            </a:r>
          </a:p>
        </p:txBody>
      </p:sp>
      <p:sp>
        <p:nvSpPr>
          <p:cNvPr id="24" name="TextBox 6"/>
          <p:cNvSpPr txBox="1">
            <a:spLocks noChangeArrowheads="1"/>
          </p:cNvSpPr>
          <p:nvPr/>
        </p:nvSpPr>
        <p:spPr bwMode="auto">
          <a:xfrm>
            <a:off x="7715536" y="3532365"/>
            <a:ext cx="1317008" cy="2168843"/>
          </a:xfrm>
          <a:prstGeom prst="roundRect">
            <a:avLst/>
          </a:prstGeom>
          <a:solidFill>
            <a:srgbClr val="00B0F0"/>
          </a:solidFill>
          <a:ln w="38100">
            <a:noFill/>
            <a:miter lim="800000"/>
            <a:headEnd/>
            <a:tailEnd/>
          </a:ln>
        </p:spPr>
        <p:txBody>
          <a:bodyPr wrap="square">
            <a:spAutoFit/>
          </a:bodyPr>
          <a:lstStyle/>
          <a:p>
            <a:pPr marL="0" lvl="1" algn="ctr" fontAlgn="base">
              <a:spcBef>
                <a:spcPct val="0"/>
              </a:spcBef>
              <a:spcAft>
                <a:spcPct val="0"/>
              </a:spcAft>
            </a:pPr>
            <a:r>
              <a:rPr lang="en-US" b="1" dirty="0">
                <a:solidFill>
                  <a:srgbClr val="000000"/>
                </a:solidFill>
                <a:ea typeface="宋体" pitchFamily="2" charset="-122"/>
              </a:rPr>
              <a:t>Analyze and interpret data for decision making purposes</a:t>
            </a:r>
          </a:p>
        </p:txBody>
      </p:sp>
      <p:cxnSp>
        <p:nvCxnSpPr>
          <p:cNvPr id="25" name="Straight Arrow Connector 24"/>
          <p:cNvCxnSpPr/>
          <p:nvPr/>
        </p:nvCxnSpPr>
        <p:spPr>
          <a:xfrm>
            <a:off x="5322397" y="2819400"/>
            <a:ext cx="1" cy="657367"/>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836391" y="2819400"/>
            <a:ext cx="1" cy="657367"/>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374040" y="2819400"/>
            <a:ext cx="1" cy="657367"/>
          </a:xfrm>
          <a:prstGeom prst="straightConnector1">
            <a:avLst/>
          </a:prstGeom>
          <a:ln w="5715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807538" y="6313515"/>
            <a:ext cx="2933047" cy="369332"/>
          </a:xfrm>
          <a:prstGeom prst="rect">
            <a:avLst/>
          </a:prstGeom>
        </p:spPr>
        <p:txBody>
          <a:bodyPr wrap="none">
            <a:spAutoFit/>
          </a:bodyPr>
          <a:lstStyle/>
          <a:p>
            <a:pPr defTabSz="457200"/>
            <a:r>
              <a:rPr lang="en-US" b="1" u="sng" dirty="0">
                <a:solidFill>
                  <a:srgbClr val="0070C0"/>
                </a:solidFill>
              </a:rPr>
              <a:t>https://www.ncei.noaa.gov/</a:t>
            </a:r>
          </a:p>
        </p:txBody>
      </p:sp>
    </p:spTree>
    <p:extLst>
      <p:ext uri="{BB962C8B-B14F-4D97-AF65-F5344CB8AC3E}">
        <p14:creationId xmlns:p14="http://schemas.microsoft.com/office/powerpoint/2010/main" val="32890429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832"/>
            <a:ext cx="9144000"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GOES-14 (Standby)</a:t>
            </a:r>
            <a:endParaRPr lang="en-US" sz="3600" b="1" dirty="0">
              <a:solidFill>
                <a:schemeClr val="tx2"/>
              </a:solidFill>
              <a:effectLst>
                <a:outerShdw blurRad="38100" dist="38100" dir="2700000" algn="tl">
                  <a:srgbClr val="000000">
                    <a:alpha val="43137"/>
                  </a:srgbClr>
                </a:outerShdw>
              </a:effectLst>
            </a:endParaRPr>
          </a:p>
        </p:txBody>
      </p:sp>
      <p:pic>
        <p:nvPicPr>
          <p:cNvPr id="3" name="Picture 2" descr="http://goes.gsfc.nasa.gov/images/GOES-N.png"/>
          <p:cNvPicPr>
            <a:picLocks noChangeAspect="1" noChangeArrowheads="1"/>
          </p:cNvPicPr>
          <p:nvPr/>
        </p:nvPicPr>
        <p:blipFill>
          <a:blip r:embed="rId3" cstate="print"/>
          <a:srcRect l="13032" t="20753" r="5219" b="5129"/>
          <a:stretch>
            <a:fillRect/>
          </a:stretch>
        </p:blipFill>
        <p:spPr bwMode="auto">
          <a:xfrm>
            <a:off x="990600" y="2057400"/>
            <a:ext cx="5257800" cy="3810000"/>
          </a:xfrm>
          <a:prstGeom prst="rect">
            <a:avLst/>
          </a:prstGeom>
          <a:noFill/>
        </p:spPr>
      </p:pic>
      <p:sp>
        <p:nvSpPr>
          <p:cNvPr id="4" name="TextBox 3"/>
          <p:cNvSpPr txBox="1"/>
          <p:nvPr/>
        </p:nvSpPr>
        <p:spPr>
          <a:xfrm>
            <a:off x="5334000" y="1905000"/>
            <a:ext cx="2209800" cy="707886"/>
          </a:xfrm>
          <a:prstGeom prst="rect">
            <a:avLst/>
          </a:prstGeom>
          <a:solidFill>
            <a:srgbClr val="66FF33"/>
          </a:solidFill>
          <a:ln w="25400">
            <a:solidFill>
              <a:schemeClr val="tx1"/>
            </a:solidFill>
          </a:ln>
        </p:spPr>
        <p:txBody>
          <a:bodyPr wrap="square" rtlCol="0">
            <a:spAutoFit/>
          </a:bodyPr>
          <a:lstStyle/>
          <a:p>
            <a:pPr defTabSz="457200"/>
            <a:r>
              <a:rPr lang="en-US" sz="2000" dirty="0">
                <a:solidFill>
                  <a:prstClr val="black"/>
                </a:solidFill>
              </a:rPr>
              <a:t>No Spacecraft or Instrument Issues</a:t>
            </a:r>
          </a:p>
        </p:txBody>
      </p:sp>
    </p:spTree>
    <p:extLst>
      <p:ext uri="{BB962C8B-B14F-4D97-AF65-F5344CB8AC3E}">
        <p14:creationId xmlns:p14="http://schemas.microsoft.com/office/powerpoint/2010/main" val="39115682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832"/>
            <a:ext cx="9144000"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GOES-15 (West)</a:t>
            </a:r>
            <a:endParaRPr lang="en-US" sz="3600" b="1" dirty="0">
              <a:solidFill>
                <a:schemeClr val="tx2"/>
              </a:solidFill>
              <a:effectLst>
                <a:outerShdw blurRad="38100" dist="38100" dir="2700000" algn="tl">
                  <a:srgbClr val="000000">
                    <a:alpha val="43137"/>
                  </a:srgbClr>
                </a:outerShdw>
              </a:effectLst>
            </a:endParaRPr>
          </a:p>
        </p:txBody>
      </p:sp>
      <p:pic>
        <p:nvPicPr>
          <p:cNvPr id="3" name="Picture 2" descr="http://goes.gsfc.nasa.gov/images/GOES-N.png"/>
          <p:cNvPicPr>
            <a:picLocks noChangeAspect="1" noChangeArrowheads="1"/>
          </p:cNvPicPr>
          <p:nvPr/>
        </p:nvPicPr>
        <p:blipFill>
          <a:blip r:embed="rId3" cstate="print"/>
          <a:srcRect l="13032" t="20753" r="5219" b="5129"/>
          <a:stretch>
            <a:fillRect/>
          </a:stretch>
        </p:blipFill>
        <p:spPr bwMode="auto">
          <a:xfrm>
            <a:off x="2133600" y="3792627"/>
            <a:ext cx="3742081" cy="2711653"/>
          </a:xfrm>
          <a:prstGeom prst="rect">
            <a:avLst/>
          </a:prstGeom>
          <a:noFill/>
        </p:spPr>
      </p:pic>
      <p:sp>
        <p:nvSpPr>
          <p:cNvPr id="4" name="TextBox 3"/>
          <p:cNvSpPr txBox="1"/>
          <p:nvPr/>
        </p:nvSpPr>
        <p:spPr>
          <a:xfrm>
            <a:off x="304799" y="1676400"/>
            <a:ext cx="3119651" cy="1909497"/>
          </a:xfrm>
          <a:prstGeom prst="rect">
            <a:avLst/>
          </a:prstGeom>
          <a:solidFill>
            <a:srgbClr val="FFFF00"/>
          </a:solidFill>
          <a:ln w="22225">
            <a:solidFill>
              <a:schemeClr val="tx1"/>
            </a:solidFill>
          </a:ln>
        </p:spPr>
        <p:txBody>
          <a:bodyPr wrap="square" rtlCol="0">
            <a:spAutoFit/>
          </a:bodyPr>
          <a:lstStyle/>
          <a:p>
            <a:pPr defTabSz="457200"/>
            <a:r>
              <a:rPr lang="en-US" b="1" u="sng" dirty="0">
                <a:solidFill>
                  <a:prstClr val="black"/>
                </a:solidFill>
              </a:rPr>
              <a:t>Issue #1</a:t>
            </a:r>
            <a:r>
              <a:rPr lang="en-US" u="sng" dirty="0">
                <a:solidFill>
                  <a:prstClr val="black"/>
                </a:solidFill>
              </a:rPr>
              <a:t>: </a:t>
            </a:r>
          </a:p>
          <a:p>
            <a:pPr defTabSz="457200">
              <a:lnSpc>
                <a:spcPct val="89000"/>
              </a:lnSpc>
              <a:defRPr/>
            </a:pPr>
            <a:r>
              <a:rPr lang="en-US" dirty="0">
                <a:solidFill>
                  <a:prstClr val="black"/>
                </a:solidFill>
              </a:rPr>
              <a:t>Star Tracker1 (ST1) and Star Tracker2 (ST2) failure.  Operations with ST3 only. </a:t>
            </a:r>
          </a:p>
          <a:p>
            <a:pPr defTabSz="457200"/>
            <a:endParaRPr lang="en-US" b="1" u="sng" dirty="0">
              <a:solidFill>
                <a:prstClr val="black"/>
              </a:solidFill>
            </a:endParaRPr>
          </a:p>
          <a:p>
            <a:pPr defTabSz="457200"/>
            <a:r>
              <a:rPr lang="en-US" b="1" u="sng" dirty="0">
                <a:solidFill>
                  <a:prstClr val="black"/>
                </a:solidFill>
              </a:rPr>
              <a:t>Impact: </a:t>
            </a:r>
          </a:p>
          <a:p>
            <a:pPr defTabSz="457200">
              <a:lnSpc>
                <a:spcPct val="89000"/>
              </a:lnSpc>
              <a:defRPr/>
            </a:pPr>
            <a:r>
              <a:rPr lang="en-US" dirty="0">
                <a:solidFill>
                  <a:prstClr val="black"/>
                </a:solidFill>
              </a:rPr>
              <a:t>Degraded INR performance.</a:t>
            </a:r>
          </a:p>
        </p:txBody>
      </p:sp>
      <p:sp>
        <p:nvSpPr>
          <p:cNvPr id="5" name="TextBox 4"/>
          <p:cNvSpPr txBox="1"/>
          <p:nvPr/>
        </p:nvSpPr>
        <p:spPr>
          <a:xfrm>
            <a:off x="5715000" y="1867383"/>
            <a:ext cx="2971800" cy="3820918"/>
          </a:xfrm>
          <a:prstGeom prst="rect">
            <a:avLst/>
          </a:prstGeom>
          <a:solidFill>
            <a:srgbClr val="FFFF00"/>
          </a:solidFill>
          <a:ln w="22225">
            <a:solidFill>
              <a:schemeClr val="tx1"/>
            </a:solidFill>
          </a:ln>
        </p:spPr>
        <p:txBody>
          <a:bodyPr wrap="square" rtlCol="0">
            <a:spAutoFit/>
          </a:bodyPr>
          <a:lstStyle/>
          <a:p>
            <a:pPr defTabSz="457200">
              <a:lnSpc>
                <a:spcPct val="89000"/>
              </a:lnSpc>
              <a:defRPr/>
            </a:pPr>
            <a:r>
              <a:rPr lang="en-US" b="1" u="sng" dirty="0">
                <a:solidFill>
                  <a:prstClr val="black"/>
                </a:solidFill>
              </a:rPr>
              <a:t>Issue #2:</a:t>
            </a:r>
            <a:endParaRPr lang="en-US" u="sng" dirty="0">
              <a:solidFill>
                <a:prstClr val="black"/>
              </a:solidFill>
            </a:endParaRPr>
          </a:p>
          <a:p>
            <a:pPr defTabSz="457200">
              <a:lnSpc>
                <a:spcPct val="89000"/>
              </a:lnSpc>
              <a:defRPr/>
            </a:pPr>
            <a:r>
              <a:rPr lang="en-US" dirty="0">
                <a:solidFill>
                  <a:prstClr val="black"/>
                </a:solidFill>
              </a:rPr>
              <a:t>Sounder temperature control blanket is raised.  To maintain patch temperature control, a yaw flip at Equinox to keep Sun angle below cooler plane.  </a:t>
            </a:r>
          </a:p>
          <a:p>
            <a:pPr defTabSz="457200"/>
            <a:endParaRPr lang="en-US" b="1" u="sng" dirty="0">
              <a:solidFill>
                <a:prstClr val="black"/>
              </a:solidFill>
            </a:endParaRPr>
          </a:p>
          <a:p>
            <a:pPr defTabSz="457200">
              <a:lnSpc>
                <a:spcPct val="89000"/>
              </a:lnSpc>
              <a:defRPr/>
            </a:pPr>
            <a:r>
              <a:rPr lang="en-US" b="1" u="sng" dirty="0">
                <a:solidFill>
                  <a:prstClr val="black"/>
                </a:solidFill>
              </a:rPr>
              <a:t>Impact: </a:t>
            </a:r>
          </a:p>
          <a:p>
            <a:pPr defTabSz="457200">
              <a:lnSpc>
                <a:spcPct val="89000"/>
              </a:lnSpc>
              <a:defRPr/>
            </a:pPr>
            <a:r>
              <a:rPr lang="en-US" dirty="0">
                <a:solidFill>
                  <a:prstClr val="black"/>
                </a:solidFill>
              </a:rPr>
              <a:t>1 hour data outage and degraded products during each yaw flip maneuver and 28 hours of INR (Image Navigation &amp; Registration) recovery period.  </a:t>
            </a:r>
          </a:p>
        </p:txBody>
      </p:sp>
    </p:spTree>
    <p:extLst>
      <p:ext uri="{BB962C8B-B14F-4D97-AF65-F5344CB8AC3E}">
        <p14:creationId xmlns:p14="http://schemas.microsoft.com/office/powerpoint/2010/main" val="40290612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832"/>
            <a:ext cx="9144000"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Instrument Status GOES-NOP</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28" name="object 4"/>
          <p:cNvGraphicFramePr>
            <a:graphicFrameLocks noGrp="1"/>
          </p:cNvGraphicFramePr>
          <p:nvPr>
            <p:extLst>
              <p:ext uri="{D42A27DB-BD31-4B8C-83A1-F6EECF244321}">
                <p14:modId xmlns:p14="http://schemas.microsoft.com/office/powerpoint/2010/main" val="1009509008"/>
              </p:ext>
            </p:extLst>
          </p:nvPr>
        </p:nvGraphicFramePr>
        <p:xfrm>
          <a:off x="762000" y="1598148"/>
          <a:ext cx="6592884" cy="5193372"/>
        </p:xfrm>
        <a:graphic>
          <a:graphicData uri="http://schemas.openxmlformats.org/drawingml/2006/table">
            <a:tbl>
              <a:tblPr firstRow="1" bandRow="1">
                <a:tableStyleId>{2D5ABB26-0587-4C30-8999-92F81FD0307C}</a:tableStyleId>
              </a:tblPr>
              <a:tblGrid>
                <a:gridCol w="2318685"/>
                <a:gridCol w="1417114"/>
                <a:gridCol w="1424734"/>
                <a:gridCol w="1432351"/>
              </a:tblGrid>
              <a:tr h="795812">
                <a:tc>
                  <a:txBody>
                    <a:bodyPr/>
                    <a:lstStyle/>
                    <a:p>
                      <a:pPr marL="76835">
                        <a:lnSpc>
                          <a:spcPct val="100000"/>
                        </a:lnSpc>
                      </a:pPr>
                      <a:r>
                        <a:rPr sz="1400" b="1" i="1" spc="-10" dirty="0">
                          <a:latin typeface="Times New Roman"/>
                          <a:cs typeface="Times New Roman"/>
                        </a:rPr>
                        <a:t>P</a:t>
                      </a:r>
                      <a:r>
                        <a:rPr sz="1400" b="1" i="1" spc="5" dirty="0">
                          <a:latin typeface="Times New Roman"/>
                          <a:cs typeface="Times New Roman"/>
                        </a:rPr>
                        <a:t>a</a:t>
                      </a:r>
                      <a:r>
                        <a:rPr sz="1400" b="1" i="1" dirty="0">
                          <a:latin typeface="Times New Roman"/>
                          <a:cs typeface="Times New Roman"/>
                        </a:rPr>
                        <a:t>y</a:t>
                      </a:r>
                      <a:r>
                        <a:rPr sz="1400" b="1" i="1" spc="5" dirty="0">
                          <a:latin typeface="Times New Roman"/>
                          <a:cs typeface="Times New Roman"/>
                        </a:rPr>
                        <a:t>loa</a:t>
                      </a:r>
                      <a:r>
                        <a:rPr sz="1400" b="1" i="1" dirty="0">
                          <a:latin typeface="Times New Roman"/>
                          <a:cs typeface="Times New Roman"/>
                        </a:rPr>
                        <a:t>d</a:t>
                      </a:r>
                      <a:r>
                        <a:rPr sz="1400" b="1" i="1" spc="-45" dirty="0">
                          <a:latin typeface="Times New Roman"/>
                          <a:cs typeface="Times New Roman"/>
                        </a:rPr>
                        <a:t> </a:t>
                      </a:r>
                      <a:r>
                        <a:rPr sz="1400" b="1" i="1" spc="5" dirty="0">
                          <a:latin typeface="Times New Roman"/>
                          <a:cs typeface="Times New Roman"/>
                        </a:rPr>
                        <a:t>I</a:t>
                      </a:r>
                      <a:r>
                        <a:rPr sz="1400" b="1" i="1" spc="-5" dirty="0">
                          <a:latin typeface="Times New Roman"/>
                          <a:cs typeface="Times New Roman"/>
                        </a:rPr>
                        <a:t>n</a:t>
                      </a:r>
                      <a:r>
                        <a:rPr sz="1400" b="1" i="1" spc="5" dirty="0">
                          <a:latin typeface="Times New Roman"/>
                          <a:cs typeface="Times New Roman"/>
                        </a:rPr>
                        <a:t>str</a:t>
                      </a:r>
                      <a:r>
                        <a:rPr sz="1400" b="1" i="1" spc="-15" dirty="0">
                          <a:latin typeface="Times New Roman"/>
                          <a:cs typeface="Times New Roman"/>
                        </a:rPr>
                        <a:t>u</a:t>
                      </a:r>
                      <a:r>
                        <a:rPr sz="1400" b="1" i="1" spc="20" dirty="0">
                          <a:latin typeface="Times New Roman"/>
                          <a:cs typeface="Times New Roman"/>
                        </a:rPr>
                        <a:t>m</a:t>
                      </a:r>
                      <a:r>
                        <a:rPr sz="1400" b="1" i="1" dirty="0">
                          <a:latin typeface="Times New Roman"/>
                          <a:cs typeface="Times New Roman"/>
                        </a:rPr>
                        <a:t>e</a:t>
                      </a:r>
                      <a:r>
                        <a:rPr sz="1400" b="1" i="1" spc="-5" dirty="0">
                          <a:latin typeface="Times New Roman"/>
                          <a:cs typeface="Times New Roman"/>
                        </a:rPr>
                        <a:t>n</a:t>
                      </a:r>
                      <a:r>
                        <a:rPr sz="1400" b="1" i="1" dirty="0">
                          <a:latin typeface="Times New Roman"/>
                          <a:cs typeface="Times New Roman"/>
                        </a:rPr>
                        <a:t>t</a:t>
                      </a:r>
                      <a:endParaRPr sz="14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635" algn="ctr">
                        <a:lnSpc>
                          <a:spcPct val="100000"/>
                        </a:lnSpc>
                      </a:pPr>
                      <a:r>
                        <a:rPr sz="1400" b="1" dirty="0">
                          <a:latin typeface="Times New Roman"/>
                          <a:cs typeface="Times New Roman"/>
                        </a:rPr>
                        <a:t>GOES-</a:t>
                      </a:r>
                      <a:r>
                        <a:rPr sz="1400" b="1" spc="5" dirty="0">
                          <a:latin typeface="Times New Roman"/>
                          <a:cs typeface="Times New Roman"/>
                        </a:rPr>
                        <a:t>13</a:t>
                      </a:r>
                      <a:endParaRPr sz="1400" dirty="0">
                        <a:latin typeface="Times New Roman"/>
                        <a:cs typeface="Times New Roman"/>
                      </a:endParaRPr>
                    </a:p>
                    <a:p>
                      <a:pPr algn="ctr">
                        <a:lnSpc>
                          <a:spcPct val="100000"/>
                        </a:lnSpc>
                        <a:spcBef>
                          <a:spcPts val="80"/>
                        </a:spcBef>
                      </a:pPr>
                      <a:r>
                        <a:rPr sz="1200" b="1" spc="-5" dirty="0">
                          <a:latin typeface="Times New Roman"/>
                          <a:cs typeface="Times New Roman"/>
                        </a:rPr>
                        <a:t>(</a:t>
                      </a:r>
                      <a:r>
                        <a:rPr sz="1200" b="1" dirty="0">
                          <a:latin typeface="Times New Roman"/>
                          <a:cs typeface="Times New Roman"/>
                        </a:rPr>
                        <a:t>Eas</a:t>
                      </a:r>
                      <a:r>
                        <a:rPr sz="1200" b="1" spc="-5" dirty="0">
                          <a:latin typeface="Times New Roman"/>
                          <a:cs typeface="Times New Roman"/>
                        </a:rPr>
                        <a:t>t)</a:t>
                      </a:r>
                      <a:endParaRPr sz="1200" dirty="0">
                        <a:latin typeface="Times New Roman"/>
                        <a:cs typeface="Times New Roman"/>
                      </a:endParaRPr>
                    </a:p>
                    <a:p>
                      <a:pPr algn="ctr">
                        <a:lnSpc>
                          <a:spcPct val="100000"/>
                        </a:lnSpc>
                        <a:spcBef>
                          <a:spcPts val="55"/>
                        </a:spcBef>
                      </a:pPr>
                      <a:r>
                        <a:rPr sz="1000" b="1" spc="-5" dirty="0">
                          <a:latin typeface="Times New Roman"/>
                          <a:cs typeface="Times New Roman"/>
                        </a:rPr>
                        <a:t>L</a:t>
                      </a:r>
                      <a:r>
                        <a:rPr sz="1000" b="1" spc="5" dirty="0">
                          <a:latin typeface="Times New Roman"/>
                          <a:cs typeface="Times New Roman"/>
                        </a:rPr>
                        <a:t>a</a:t>
                      </a:r>
                      <a:r>
                        <a:rPr sz="1000" b="1" spc="-5" dirty="0">
                          <a:latin typeface="Times New Roman"/>
                          <a:cs typeface="Times New Roman"/>
                        </a:rPr>
                        <a:t>un</a:t>
                      </a:r>
                      <a:r>
                        <a:rPr sz="1000" b="1" dirty="0">
                          <a:latin typeface="Times New Roman"/>
                          <a:cs typeface="Times New Roman"/>
                        </a:rPr>
                        <a:t>c</a:t>
                      </a:r>
                      <a:r>
                        <a:rPr sz="1000" b="1" spc="-5" dirty="0">
                          <a:latin typeface="Times New Roman"/>
                          <a:cs typeface="Times New Roman"/>
                        </a:rPr>
                        <a:t>h</a:t>
                      </a:r>
                      <a:r>
                        <a:rPr sz="1000" b="1" dirty="0">
                          <a:latin typeface="Times New Roman"/>
                          <a:cs typeface="Times New Roman"/>
                        </a:rPr>
                        <a:t>:</a:t>
                      </a:r>
                      <a:r>
                        <a:rPr sz="1000" b="1" spc="-10" dirty="0">
                          <a:latin typeface="Times New Roman"/>
                          <a:cs typeface="Times New Roman"/>
                        </a:rPr>
                        <a:t> </a:t>
                      </a:r>
                      <a:r>
                        <a:rPr sz="1000" b="1" spc="20" dirty="0">
                          <a:latin typeface="Times New Roman"/>
                          <a:cs typeface="Times New Roman"/>
                        </a:rPr>
                        <a:t>M</a:t>
                      </a:r>
                      <a:r>
                        <a:rPr sz="1000" b="1" spc="5" dirty="0">
                          <a:latin typeface="Times New Roman"/>
                          <a:cs typeface="Times New Roman"/>
                        </a:rPr>
                        <a:t>a</a:t>
                      </a:r>
                      <a:r>
                        <a:rPr sz="1000" b="1" dirty="0">
                          <a:latin typeface="Times New Roman"/>
                          <a:cs typeface="Times New Roman"/>
                        </a:rPr>
                        <a:t>y</a:t>
                      </a:r>
                      <a:r>
                        <a:rPr sz="1000" b="1" spc="-20" dirty="0">
                          <a:latin typeface="Times New Roman"/>
                          <a:cs typeface="Times New Roman"/>
                        </a:rPr>
                        <a:t> </a:t>
                      </a:r>
                      <a:r>
                        <a:rPr sz="1000" b="1" spc="5" dirty="0">
                          <a:latin typeface="Times New Roman"/>
                          <a:cs typeface="Times New Roman"/>
                        </a:rPr>
                        <a:t>06</a:t>
                      </a:r>
                      <a:endParaRPr sz="1000" dirty="0">
                        <a:latin typeface="Times New Roman"/>
                        <a:cs typeface="Times New Roman"/>
                      </a:endParaRPr>
                    </a:p>
                    <a:p>
                      <a:pPr algn="ctr">
                        <a:lnSpc>
                          <a:spcPct val="100000"/>
                        </a:lnSpc>
                        <a:spcBef>
                          <a:spcPts val="60"/>
                        </a:spcBef>
                      </a:pPr>
                      <a:r>
                        <a:rPr sz="1000" b="1" dirty="0" smtClean="0">
                          <a:latin typeface="Times New Roman"/>
                          <a:cs typeface="Times New Roman"/>
                        </a:rPr>
                        <a:t>Act</a:t>
                      </a:r>
                      <a:r>
                        <a:rPr sz="1000" b="1" spc="-5" dirty="0" smtClean="0">
                          <a:latin typeface="Times New Roman"/>
                          <a:cs typeface="Times New Roman"/>
                        </a:rPr>
                        <a:t>i</a:t>
                      </a:r>
                      <a:r>
                        <a:rPr sz="1000" b="1" spc="5" dirty="0" smtClean="0">
                          <a:latin typeface="Times New Roman"/>
                          <a:cs typeface="Times New Roman"/>
                        </a:rPr>
                        <a:t>v</a:t>
                      </a:r>
                      <a:r>
                        <a:rPr lang="en-US" sz="1000" b="1" spc="5" dirty="0" smtClean="0">
                          <a:latin typeface="Times New Roman"/>
                          <a:cs typeface="Times New Roman"/>
                        </a:rPr>
                        <a:t>a</a:t>
                      </a:r>
                      <a:r>
                        <a:rPr sz="1000" b="1" dirty="0" smtClean="0">
                          <a:latin typeface="Times New Roman"/>
                          <a:cs typeface="Times New Roman"/>
                        </a:rPr>
                        <a:t>t</a:t>
                      </a:r>
                      <a:r>
                        <a:rPr sz="1000" b="1" spc="-5" dirty="0" smtClean="0">
                          <a:latin typeface="Times New Roman"/>
                          <a:cs typeface="Times New Roman"/>
                        </a:rPr>
                        <a:t>i</a:t>
                      </a:r>
                      <a:r>
                        <a:rPr sz="1000" b="1" spc="5" dirty="0" smtClean="0">
                          <a:latin typeface="Times New Roman"/>
                          <a:cs typeface="Times New Roman"/>
                        </a:rPr>
                        <a:t>o</a:t>
                      </a:r>
                      <a:r>
                        <a:rPr sz="1000" b="1" spc="-5" dirty="0" smtClean="0">
                          <a:latin typeface="Times New Roman"/>
                          <a:cs typeface="Times New Roman"/>
                        </a:rPr>
                        <a:t>n</a:t>
                      </a:r>
                      <a:r>
                        <a:rPr sz="1000" b="1" dirty="0">
                          <a:latin typeface="Times New Roman"/>
                          <a:cs typeface="Times New Roman"/>
                        </a:rPr>
                        <a:t>:</a:t>
                      </a:r>
                      <a:r>
                        <a:rPr sz="1000" b="1" spc="-10" dirty="0">
                          <a:latin typeface="Times New Roman"/>
                          <a:cs typeface="Times New Roman"/>
                        </a:rPr>
                        <a:t> </a:t>
                      </a:r>
                      <a:r>
                        <a:rPr sz="1000" b="1" dirty="0">
                          <a:latin typeface="Times New Roman"/>
                          <a:cs typeface="Times New Roman"/>
                        </a:rPr>
                        <a:t>A</a:t>
                      </a:r>
                      <a:r>
                        <a:rPr sz="1000" b="1" spc="-5" dirty="0">
                          <a:latin typeface="Times New Roman"/>
                          <a:cs typeface="Times New Roman"/>
                        </a:rPr>
                        <a:t>p</a:t>
                      </a:r>
                      <a:r>
                        <a:rPr sz="1000" b="1" dirty="0">
                          <a:latin typeface="Times New Roman"/>
                          <a:cs typeface="Times New Roman"/>
                        </a:rPr>
                        <a:t>r </a:t>
                      </a:r>
                      <a:r>
                        <a:rPr sz="1000" b="1" spc="5" dirty="0">
                          <a:latin typeface="Times New Roman"/>
                          <a:cs typeface="Times New Roman"/>
                        </a:rPr>
                        <a:t>10</a:t>
                      </a:r>
                      <a:endParaRPr sz="10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algn="ctr">
                        <a:lnSpc>
                          <a:spcPct val="100000"/>
                        </a:lnSpc>
                      </a:pPr>
                      <a:r>
                        <a:rPr sz="1400" b="1" dirty="0">
                          <a:latin typeface="Times New Roman"/>
                          <a:cs typeface="Times New Roman"/>
                        </a:rPr>
                        <a:t>GOES-</a:t>
                      </a:r>
                      <a:r>
                        <a:rPr sz="1400" b="1" spc="5" dirty="0">
                          <a:latin typeface="Times New Roman"/>
                          <a:cs typeface="Times New Roman"/>
                        </a:rPr>
                        <a:t>14</a:t>
                      </a:r>
                      <a:endParaRPr sz="1400" dirty="0">
                        <a:latin typeface="Times New Roman"/>
                        <a:cs typeface="Times New Roman"/>
                      </a:endParaRPr>
                    </a:p>
                    <a:p>
                      <a:pPr marL="280035" marR="275590" indent="2540" algn="ctr">
                        <a:lnSpc>
                          <a:spcPct val="104400"/>
                        </a:lnSpc>
                        <a:spcBef>
                          <a:spcPts val="15"/>
                        </a:spcBef>
                      </a:pPr>
                      <a:r>
                        <a:rPr sz="1200" b="1" spc="-5" dirty="0">
                          <a:latin typeface="Times New Roman"/>
                          <a:cs typeface="Times New Roman"/>
                        </a:rPr>
                        <a:t>(</a:t>
                      </a:r>
                      <a:r>
                        <a:rPr sz="1200" b="1" dirty="0">
                          <a:latin typeface="Times New Roman"/>
                          <a:cs typeface="Times New Roman"/>
                        </a:rPr>
                        <a:t>S</a:t>
                      </a:r>
                      <a:r>
                        <a:rPr sz="1200" b="1" spc="-5" dirty="0">
                          <a:latin typeface="Times New Roman"/>
                          <a:cs typeface="Times New Roman"/>
                        </a:rPr>
                        <a:t>t</a:t>
                      </a:r>
                      <a:r>
                        <a:rPr sz="1200" b="1" dirty="0">
                          <a:latin typeface="Times New Roman"/>
                          <a:cs typeface="Times New Roman"/>
                        </a:rPr>
                        <a:t>andby) </a:t>
                      </a:r>
                      <a:r>
                        <a:rPr sz="1000" b="1" spc="-5" dirty="0">
                          <a:latin typeface="Times New Roman"/>
                          <a:cs typeface="Times New Roman"/>
                        </a:rPr>
                        <a:t>L</a:t>
                      </a:r>
                      <a:r>
                        <a:rPr sz="1000" b="1" spc="5" dirty="0">
                          <a:latin typeface="Times New Roman"/>
                          <a:cs typeface="Times New Roman"/>
                        </a:rPr>
                        <a:t>a</a:t>
                      </a:r>
                      <a:r>
                        <a:rPr sz="1000" b="1" spc="-5" dirty="0">
                          <a:latin typeface="Times New Roman"/>
                          <a:cs typeface="Times New Roman"/>
                        </a:rPr>
                        <a:t>un</a:t>
                      </a:r>
                      <a:r>
                        <a:rPr sz="1000" b="1" dirty="0">
                          <a:latin typeface="Times New Roman"/>
                          <a:cs typeface="Times New Roman"/>
                        </a:rPr>
                        <a:t>c</a:t>
                      </a:r>
                      <a:r>
                        <a:rPr sz="1000" b="1" spc="-5" dirty="0">
                          <a:latin typeface="Times New Roman"/>
                          <a:cs typeface="Times New Roman"/>
                        </a:rPr>
                        <a:t>h</a:t>
                      </a:r>
                      <a:r>
                        <a:rPr sz="1000" b="1" dirty="0">
                          <a:latin typeface="Times New Roman"/>
                          <a:cs typeface="Times New Roman"/>
                        </a:rPr>
                        <a:t>:</a:t>
                      </a:r>
                      <a:r>
                        <a:rPr sz="1000" b="1" spc="-10" dirty="0">
                          <a:latin typeface="Times New Roman"/>
                          <a:cs typeface="Times New Roman"/>
                        </a:rPr>
                        <a:t> </a:t>
                      </a:r>
                      <a:r>
                        <a:rPr sz="1000" b="1" spc="5" dirty="0">
                          <a:latin typeface="Times New Roman"/>
                          <a:cs typeface="Times New Roman"/>
                        </a:rPr>
                        <a:t>J</a:t>
                      </a:r>
                      <a:r>
                        <a:rPr sz="1000" b="1" spc="-5" dirty="0">
                          <a:latin typeface="Times New Roman"/>
                          <a:cs typeface="Times New Roman"/>
                        </a:rPr>
                        <a:t>u</a:t>
                      </a:r>
                      <a:r>
                        <a:rPr sz="1000" b="1" dirty="0">
                          <a:latin typeface="Times New Roman"/>
                          <a:cs typeface="Times New Roman"/>
                        </a:rPr>
                        <a:t>n</a:t>
                      </a:r>
                      <a:r>
                        <a:rPr sz="1000" b="1" spc="-15" dirty="0">
                          <a:latin typeface="Times New Roman"/>
                          <a:cs typeface="Times New Roman"/>
                        </a:rPr>
                        <a:t> </a:t>
                      </a:r>
                      <a:r>
                        <a:rPr sz="1000" b="1" spc="5" dirty="0">
                          <a:latin typeface="Times New Roman"/>
                          <a:cs typeface="Times New Roman"/>
                        </a:rPr>
                        <a:t>0</a:t>
                      </a:r>
                      <a:r>
                        <a:rPr sz="1000" b="1" dirty="0">
                          <a:latin typeface="Times New Roman"/>
                          <a:cs typeface="Times New Roman"/>
                        </a:rPr>
                        <a:t>9 Act</a:t>
                      </a:r>
                      <a:r>
                        <a:rPr sz="1000" b="1" spc="-5" dirty="0">
                          <a:latin typeface="Times New Roman"/>
                          <a:cs typeface="Times New Roman"/>
                        </a:rPr>
                        <a:t>i</a:t>
                      </a:r>
                      <a:r>
                        <a:rPr sz="1000" b="1" spc="5" dirty="0">
                          <a:latin typeface="Times New Roman"/>
                          <a:cs typeface="Times New Roman"/>
                        </a:rPr>
                        <a:t>va</a:t>
                      </a:r>
                      <a:r>
                        <a:rPr sz="1000" b="1" dirty="0">
                          <a:latin typeface="Times New Roman"/>
                          <a:cs typeface="Times New Roman"/>
                        </a:rPr>
                        <a:t>t</a:t>
                      </a:r>
                      <a:r>
                        <a:rPr sz="1000" b="1" spc="-5" dirty="0">
                          <a:latin typeface="Times New Roman"/>
                          <a:cs typeface="Times New Roman"/>
                        </a:rPr>
                        <a:t>i</a:t>
                      </a:r>
                      <a:r>
                        <a:rPr sz="1000" b="1" spc="5" dirty="0">
                          <a:latin typeface="Times New Roman"/>
                          <a:cs typeface="Times New Roman"/>
                        </a:rPr>
                        <a:t>o</a:t>
                      </a:r>
                      <a:r>
                        <a:rPr sz="1000" b="1" spc="-5" dirty="0">
                          <a:latin typeface="Times New Roman"/>
                          <a:cs typeface="Times New Roman"/>
                        </a:rPr>
                        <a:t>n</a:t>
                      </a:r>
                      <a:r>
                        <a:rPr sz="1000" b="1" dirty="0" smtClean="0">
                          <a:latin typeface="Times New Roman"/>
                          <a:cs typeface="Times New Roman"/>
                        </a:rPr>
                        <a:t>:</a:t>
                      </a:r>
                      <a:r>
                        <a:rPr lang="en-US" sz="1000" b="1" dirty="0" smtClean="0">
                          <a:latin typeface="Times New Roman"/>
                          <a:cs typeface="Times New Roman"/>
                        </a:rPr>
                        <a:t> TBD</a:t>
                      </a:r>
                      <a:endParaRPr sz="10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28575">
                      <a:solidFill>
                        <a:srgbClr val="000000"/>
                      </a:solidFill>
                      <a:prstDash val="solid"/>
                    </a:lnT>
                    <a:lnB w="12700">
                      <a:solidFill>
                        <a:srgbClr val="000000"/>
                      </a:solidFill>
                      <a:prstDash val="solid"/>
                    </a:lnB>
                  </a:tcPr>
                </a:tc>
                <a:tc>
                  <a:txBody>
                    <a:bodyPr/>
                    <a:lstStyle/>
                    <a:p>
                      <a:pPr marL="7620" algn="ctr">
                        <a:lnSpc>
                          <a:spcPct val="100000"/>
                        </a:lnSpc>
                      </a:pPr>
                      <a:r>
                        <a:rPr sz="1400" b="1" dirty="0">
                          <a:latin typeface="Times New Roman"/>
                          <a:cs typeface="Times New Roman"/>
                        </a:rPr>
                        <a:t>GOES-</a:t>
                      </a:r>
                      <a:r>
                        <a:rPr sz="1400" b="1" spc="5" dirty="0">
                          <a:latin typeface="Times New Roman"/>
                          <a:cs typeface="Times New Roman"/>
                        </a:rPr>
                        <a:t>15</a:t>
                      </a:r>
                      <a:endParaRPr sz="1400" dirty="0">
                        <a:latin typeface="Times New Roman"/>
                        <a:cs typeface="Times New Roman"/>
                      </a:endParaRPr>
                    </a:p>
                    <a:p>
                      <a:pPr marL="6350" algn="ctr">
                        <a:lnSpc>
                          <a:spcPct val="100000"/>
                        </a:lnSpc>
                        <a:spcBef>
                          <a:spcPts val="80"/>
                        </a:spcBef>
                      </a:pPr>
                      <a:r>
                        <a:rPr sz="1200" b="1" spc="-5" dirty="0">
                          <a:latin typeface="Times New Roman"/>
                          <a:cs typeface="Times New Roman"/>
                        </a:rPr>
                        <a:t>(</a:t>
                      </a:r>
                      <a:r>
                        <a:rPr sz="1200" b="1" spc="-60" dirty="0">
                          <a:latin typeface="Times New Roman"/>
                          <a:cs typeface="Times New Roman"/>
                        </a:rPr>
                        <a:t>W</a:t>
                      </a:r>
                      <a:r>
                        <a:rPr sz="1200" b="1" spc="-5" dirty="0">
                          <a:latin typeface="Times New Roman"/>
                          <a:cs typeface="Times New Roman"/>
                        </a:rPr>
                        <a:t>e</a:t>
                      </a:r>
                      <a:r>
                        <a:rPr sz="1200" b="1" dirty="0">
                          <a:latin typeface="Times New Roman"/>
                          <a:cs typeface="Times New Roman"/>
                        </a:rPr>
                        <a:t>st</a:t>
                      </a:r>
                      <a:r>
                        <a:rPr sz="1200" b="1" spc="-20" dirty="0">
                          <a:latin typeface="Times New Roman"/>
                          <a:cs typeface="Times New Roman"/>
                        </a:rPr>
                        <a:t> </a:t>
                      </a:r>
                      <a:r>
                        <a:rPr sz="1200" b="1" dirty="0">
                          <a:latin typeface="Times New Roman"/>
                          <a:cs typeface="Times New Roman"/>
                        </a:rPr>
                        <a:t>)</a:t>
                      </a:r>
                      <a:endParaRPr sz="1200" dirty="0">
                        <a:latin typeface="Times New Roman"/>
                        <a:cs typeface="Times New Roman"/>
                      </a:endParaRPr>
                    </a:p>
                    <a:p>
                      <a:pPr marL="5080" algn="ctr">
                        <a:lnSpc>
                          <a:spcPct val="100000"/>
                        </a:lnSpc>
                        <a:spcBef>
                          <a:spcPts val="55"/>
                        </a:spcBef>
                      </a:pPr>
                      <a:r>
                        <a:rPr sz="1000" b="1" spc="-5" dirty="0">
                          <a:latin typeface="Times New Roman"/>
                          <a:cs typeface="Times New Roman"/>
                        </a:rPr>
                        <a:t>L</a:t>
                      </a:r>
                      <a:r>
                        <a:rPr sz="1000" b="1" spc="5" dirty="0">
                          <a:latin typeface="Times New Roman"/>
                          <a:cs typeface="Times New Roman"/>
                        </a:rPr>
                        <a:t>a</a:t>
                      </a:r>
                      <a:r>
                        <a:rPr sz="1000" b="1" spc="-5" dirty="0">
                          <a:latin typeface="Times New Roman"/>
                          <a:cs typeface="Times New Roman"/>
                        </a:rPr>
                        <a:t>un</a:t>
                      </a:r>
                      <a:r>
                        <a:rPr sz="1000" b="1" dirty="0">
                          <a:latin typeface="Times New Roman"/>
                          <a:cs typeface="Times New Roman"/>
                        </a:rPr>
                        <a:t>c</a:t>
                      </a:r>
                      <a:r>
                        <a:rPr sz="1000" b="1" spc="-5" dirty="0">
                          <a:latin typeface="Times New Roman"/>
                          <a:cs typeface="Times New Roman"/>
                        </a:rPr>
                        <a:t>h</a:t>
                      </a:r>
                      <a:r>
                        <a:rPr sz="1000" b="1" dirty="0">
                          <a:latin typeface="Times New Roman"/>
                          <a:cs typeface="Times New Roman"/>
                        </a:rPr>
                        <a:t>:</a:t>
                      </a:r>
                      <a:r>
                        <a:rPr sz="1000" b="1" spc="-10" dirty="0">
                          <a:latin typeface="Times New Roman"/>
                          <a:cs typeface="Times New Roman"/>
                        </a:rPr>
                        <a:t> </a:t>
                      </a:r>
                      <a:r>
                        <a:rPr sz="1000" b="1" spc="20" dirty="0">
                          <a:latin typeface="Times New Roman"/>
                          <a:cs typeface="Times New Roman"/>
                        </a:rPr>
                        <a:t>M</a:t>
                      </a:r>
                      <a:r>
                        <a:rPr sz="1000" b="1" spc="5" dirty="0">
                          <a:latin typeface="Times New Roman"/>
                          <a:cs typeface="Times New Roman"/>
                        </a:rPr>
                        <a:t>a</a:t>
                      </a:r>
                      <a:r>
                        <a:rPr sz="1000" b="1" dirty="0">
                          <a:latin typeface="Times New Roman"/>
                          <a:cs typeface="Times New Roman"/>
                        </a:rPr>
                        <a:t>r</a:t>
                      </a:r>
                      <a:r>
                        <a:rPr sz="1000" b="1" spc="-10" dirty="0">
                          <a:latin typeface="Times New Roman"/>
                          <a:cs typeface="Times New Roman"/>
                        </a:rPr>
                        <a:t> </a:t>
                      </a:r>
                      <a:r>
                        <a:rPr sz="1000" b="1" spc="5" dirty="0">
                          <a:latin typeface="Times New Roman"/>
                          <a:cs typeface="Times New Roman"/>
                        </a:rPr>
                        <a:t>1</a:t>
                      </a:r>
                      <a:r>
                        <a:rPr sz="1000" b="1" dirty="0">
                          <a:latin typeface="Times New Roman"/>
                          <a:cs typeface="Times New Roman"/>
                        </a:rPr>
                        <a:t>0</a:t>
                      </a:r>
                      <a:endParaRPr sz="1000" dirty="0">
                        <a:latin typeface="Times New Roman"/>
                        <a:cs typeface="Times New Roman"/>
                      </a:endParaRPr>
                    </a:p>
                    <a:p>
                      <a:pPr marL="5715" algn="ctr">
                        <a:lnSpc>
                          <a:spcPct val="100000"/>
                        </a:lnSpc>
                        <a:spcBef>
                          <a:spcPts val="60"/>
                        </a:spcBef>
                      </a:pPr>
                      <a:r>
                        <a:rPr sz="1000" b="1" dirty="0">
                          <a:latin typeface="Times New Roman"/>
                          <a:cs typeface="Times New Roman"/>
                        </a:rPr>
                        <a:t>Act</a:t>
                      </a:r>
                      <a:r>
                        <a:rPr sz="1000" b="1" spc="-5" dirty="0">
                          <a:latin typeface="Times New Roman"/>
                          <a:cs typeface="Times New Roman"/>
                        </a:rPr>
                        <a:t>i</a:t>
                      </a:r>
                      <a:r>
                        <a:rPr sz="1000" b="1" spc="5" dirty="0">
                          <a:latin typeface="Times New Roman"/>
                          <a:cs typeface="Times New Roman"/>
                        </a:rPr>
                        <a:t>va</a:t>
                      </a:r>
                      <a:r>
                        <a:rPr sz="1000" b="1" dirty="0">
                          <a:latin typeface="Times New Roman"/>
                          <a:cs typeface="Times New Roman"/>
                        </a:rPr>
                        <a:t>t</a:t>
                      </a:r>
                      <a:r>
                        <a:rPr sz="1000" b="1" spc="-5" dirty="0">
                          <a:latin typeface="Times New Roman"/>
                          <a:cs typeface="Times New Roman"/>
                        </a:rPr>
                        <a:t>i</a:t>
                      </a:r>
                      <a:r>
                        <a:rPr sz="1000" b="1" spc="5" dirty="0">
                          <a:latin typeface="Times New Roman"/>
                          <a:cs typeface="Times New Roman"/>
                        </a:rPr>
                        <a:t>o</a:t>
                      </a:r>
                      <a:r>
                        <a:rPr sz="1000" b="1" spc="-5" dirty="0">
                          <a:latin typeface="Times New Roman"/>
                          <a:cs typeface="Times New Roman"/>
                        </a:rPr>
                        <a:t>n</a:t>
                      </a:r>
                      <a:r>
                        <a:rPr sz="1000" b="1" dirty="0">
                          <a:latin typeface="Times New Roman"/>
                          <a:cs typeface="Times New Roman"/>
                        </a:rPr>
                        <a:t>:</a:t>
                      </a:r>
                      <a:r>
                        <a:rPr sz="1000" b="1" spc="-10" dirty="0">
                          <a:latin typeface="Times New Roman"/>
                          <a:cs typeface="Times New Roman"/>
                        </a:rPr>
                        <a:t> </a:t>
                      </a:r>
                      <a:r>
                        <a:rPr sz="1000" b="1" dirty="0">
                          <a:latin typeface="Times New Roman"/>
                          <a:cs typeface="Times New Roman"/>
                        </a:rPr>
                        <a:t>Dec</a:t>
                      </a:r>
                      <a:r>
                        <a:rPr sz="1000" b="1" spc="15" dirty="0">
                          <a:latin typeface="Times New Roman"/>
                          <a:cs typeface="Times New Roman"/>
                        </a:rPr>
                        <a:t> </a:t>
                      </a:r>
                      <a:r>
                        <a:rPr sz="1000" b="1" spc="5" dirty="0">
                          <a:latin typeface="Times New Roman"/>
                          <a:cs typeface="Times New Roman"/>
                        </a:rPr>
                        <a:t>11</a:t>
                      </a:r>
                      <a:endParaRPr sz="10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28575">
                      <a:solidFill>
                        <a:srgbClr val="000000"/>
                      </a:solidFill>
                      <a:prstDash val="solid"/>
                    </a:lnT>
                    <a:lnB w="12700">
                      <a:solidFill>
                        <a:srgbClr val="000000"/>
                      </a:solidFill>
                      <a:prstDash val="solid"/>
                    </a:lnB>
                  </a:tcPr>
                </a:tc>
              </a:tr>
              <a:tr h="256122">
                <a:tc>
                  <a:txBody>
                    <a:bodyPr/>
                    <a:lstStyle/>
                    <a:p>
                      <a:pPr marL="76835">
                        <a:lnSpc>
                          <a:spcPct val="100000"/>
                        </a:lnSpc>
                      </a:pPr>
                      <a:r>
                        <a:rPr sz="1200" spc="-30" dirty="0">
                          <a:latin typeface="Times New Roman"/>
                          <a:cs typeface="Times New Roman"/>
                        </a:rPr>
                        <a:t>I</a:t>
                      </a:r>
                      <a:r>
                        <a:rPr sz="1200" dirty="0">
                          <a:latin typeface="Times New Roman"/>
                          <a:cs typeface="Times New Roman"/>
                        </a:rPr>
                        <a:t>m</a:t>
                      </a:r>
                      <a:r>
                        <a:rPr sz="1200" spc="-5" dirty="0">
                          <a:latin typeface="Times New Roman"/>
                          <a:cs typeface="Times New Roman"/>
                        </a:rPr>
                        <a:t>a</a:t>
                      </a:r>
                      <a:r>
                        <a:rPr sz="1200" spc="-15" dirty="0">
                          <a:latin typeface="Times New Roman"/>
                          <a:cs typeface="Times New Roman"/>
                        </a:rPr>
                        <a:t>g</a:t>
                      </a:r>
                      <a:r>
                        <a:rPr sz="1200" spc="-5" dirty="0">
                          <a:latin typeface="Times New Roman"/>
                          <a:cs typeface="Times New Roman"/>
                        </a:rPr>
                        <a:t>er</a:t>
                      </a:r>
                      <a:endParaRPr sz="12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190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762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2">
                <a:tc>
                  <a:txBody>
                    <a:bodyPr/>
                    <a:lstStyle/>
                    <a:p>
                      <a:pPr marL="76835">
                        <a:lnSpc>
                          <a:spcPct val="100000"/>
                        </a:lnSpc>
                      </a:pPr>
                      <a:r>
                        <a:rPr sz="1200" dirty="0">
                          <a:latin typeface="Times New Roman"/>
                          <a:cs typeface="Times New Roman"/>
                        </a:rPr>
                        <a:t>Sound</a:t>
                      </a:r>
                      <a:r>
                        <a:rPr sz="1200" spc="-5" dirty="0">
                          <a:latin typeface="Times New Roman"/>
                          <a:cs typeface="Times New Roman"/>
                        </a:rPr>
                        <a:t>e</a:t>
                      </a:r>
                      <a:r>
                        <a:rPr sz="1200" dirty="0">
                          <a:latin typeface="Times New Roman"/>
                          <a:cs typeface="Times New Roman"/>
                        </a:rPr>
                        <a:t>r</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pPr>
                      <a:r>
                        <a:rPr lang="en-US" sz="1200" b="1" dirty="0" smtClean="0">
                          <a:latin typeface="Times New Roman"/>
                          <a:cs typeface="Times New Roman"/>
                        </a:rPr>
                        <a:t>G</a:t>
                      </a:r>
                      <a:endParaRPr sz="1200" b="1"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190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255" algn="ctr">
                        <a:lnSpc>
                          <a:spcPct val="100000"/>
                        </a:lnSpc>
                      </a:pPr>
                      <a:r>
                        <a:rPr lang="en-US" sz="1200" b="1" spc="-65" dirty="0" smtClean="0">
                          <a:latin typeface="Times New Roman"/>
                          <a:cs typeface="Times New Roman"/>
                        </a:rPr>
                        <a:t>Y</a:t>
                      </a:r>
                      <a:r>
                        <a:rPr sz="1200" b="1" spc="-65" dirty="0" smtClean="0">
                          <a:latin typeface="Times New Roman"/>
                          <a:cs typeface="Times New Roman"/>
                        </a:rPr>
                        <a:t> </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FFFF00"/>
                    </a:solidFill>
                  </a:tcPr>
                </a:tc>
              </a:tr>
              <a:tr h="256122">
                <a:tc>
                  <a:txBody>
                    <a:bodyPr/>
                    <a:lstStyle/>
                    <a:p>
                      <a:pPr marL="76835">
                        <a:lnSpc>
                          <a:spcPct val="100000"/>
                        </a:lnSpc>
                      </a:pP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e</a:t>
                      </a:r>
                      <a:r>
                        <a:rPr sz="1200" spc="-30" dirty="0">
                          <a:latin typeface="Times New Roman"/>
                          <a:cs typeface="Times New Roman"/>
                        </a:rPr>
                        <a:t>r</a:t>
                      </a:r>
                      <a:r>
                        <a:rPr sz="1200" spc="-15" dirty="0">
                          <a:latin typeface="Times New Roman"/>
                          <a:cs typeface="Times New Roman"/>
                        </a:rPr>
                        <a:t>g</a:t>
                      </a:r>
                      <a:r>
                        <a:rPr sz="1200" spc="-5" dirty="0">
                          <a:latin typeface="Times New Roman"/>
                          <a:cs typeface="Times New Roman"/>
                        </a:rPr>
                        <a:t>e</a:t>
                      </a:r>
                      <a:r>
                        <a:rPr sz="1200" dirty="0">
                          <a:latin typeface="Times New Roman"/>
                          <a:cs typeface="Times New Roman"/>
                        </a:rPr>
                        <a:t>tic</a:t>
                      </a:r>
                      <a:r>
                        <a:rPr sz="1200" spc="40" dirty="0">
                          <a:latin typeface="Times New Roman"/>
                          <a:cs typeface="Times New Roman"/>
                        </a:rPr>
                        <a:t> </a:t>
                      </a:r>
                      <a:r>
                        <a:rPr sz="1200" dirty="0">
                          <a:latin typeface="Times New Roman"/>
                          <a:cs typeface="Times New Roman"/>
                        </a:rPr>
                        <a:t>P</a:t>
                      </a:r>
                      <a:r>
                        <a:rPr sz="1200" spc="-5" dirty="0">
                          <a:latin typeface="Times New Roman"/>
                          <a:cs typeface="Times New Roman"/>
                        </a:rPr>
                        <a:t>ar</a:t>
                      </a:r>
                      <a:r>
                        <a:rPr sz="1200" dirty="0">
                          <a:latin typeface="Times New Roman"/>
                          <a:cs typeface="Times New Roman"/>
                        </a:rPr>
                        <a:t>ti</a:t>
                      </a:r>
                      <a:r>
                        <a:rPr sz="1200" spc="-5" dirty="0">
                          <a:latin typeface="Times New Roman"/>
                          <a:cs typeface="Times New Roman"/>
                        </a:rPr>
                        <a:t>c</a:t>
                      </a:r>
                      <a:r>
                        <a:rPr sz="1200" dirty="0">
                          <a:latin typeface="Times New Roman"/>
                          <a:cs typeface="Times New Roman"/>
                        </a:rPr>
                        <a:t>le</a:t>
                      </a:r>
                      <a:r>
                        <a:rPr sz="1200" spc="15" dirty="0">
                          <a:latin typeface="Times New Roman"/>
                          <a:cs typeface="Times New Roman"/>
                        </a:rPr>
                        <a:t> </a:t>
                      </a:r>
                      <a:r>
                        <a:rPr sz="1200" dirty="0">
                          <a:latin typeface="Times New Roman"/>
                          <a:cs typeface="Times New Roman"/>
                        </a:rPr>
                        <a:t>S</a:t>
                      </a:r>
                      <a:r>
                        <a:rPr sz="1200" spc="-5" dirty="0">
                          <a:latin typeface="Times New Roman"/>
                          <a:cs typeface="Times New Roman"/>
                        </a:rPr>
                        <a:t>e</a:t>
                      </a:r>
                      <a:r>
                        <a:rPr sz="1200" dirty="0">
                          <a:latin typeface="Times New Roman"/>
                          <a:cs typeface="Times New Roman"/>
                        </a:rPr>
                        <a:t>nsor</a:t>
                      </a:r>
                      <a:r>
                        <a:rPr sz="1200" spc="-5" dirty="0">
                          <a:latin typeface="Times New Roman"/>
                          <a:cs typeface="Times New Roman"/>
                        </a:rPr>
                        <a:t> (E</a:t>
                      </a:r>
                      <a:r>
                        <a:rPr sz="1200" dirty="0">
                          <a:latin typeface="Times New Roman"/>
                          <a:cs typeface="Times New Roman"/>
                        </a:rPr>
                        <a:t>PS)</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190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762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0">
                <a:tc>
                  <a:txBody>
                    <a:bodyPr/>
                    <a:lstStyle/>
                    <a:p>
                      <a:pPr marL="76835">
                        <a:lnSpc>
                          <a:spcPct val="100000"/>
                        </a:lnSpc>
                      </a:pPr>
                      <a:r>
                        <a:rPr sz="1200" dirty="0">
                          <a:latin typeface="Times New Roman"/>
                          <a:cs typeface="Times New Roman"/>
                        </a:rPr>
                        <a:t>M</a:t>
                      </a:r>
                      <a:r>
                        <a:rPr sz="1200" spc="-5" dirty="0">
                          <a:latin typeface="Times New Roman"/>
                          <a:cs typeface="Times New Roman"/>
                        </a:rPr>
                        <a:t>a</a:t>
                      </a:r>
                      <a:r>
                        <a:rPr sz="1200" spc="-15" dirty="0">
                          <a:latin typeface="Times New Roman"/>
                          <a:cs typeface="Times New Roman"/>
                        </a:rPr>
                        <a:t>g</a:t>
                      </a:r>
                      <a:r>
                        <a:rPr sz="1200" dirty="0">
                          <a:latin typeface="Times New Roman"/>
                          <a:cs typeface="Times New Roman"/>
                        </a:rPr>
                        <a:t>n</a:t>
                      </a:r>
                      <a:r>
                        <a:rPr sz="1200" spc="-5" dirty="0">
                          <a:latin typeface="Times New Roman"/>
                          <a:cs typeface="Times New Roman"/>
                        </a:rPr>
                        <a:t>e</a:t>
                      </a:r>
                      <a:r>
                        <a:rPr sz="1200" dirty="0">
                          <a:latin typeface="Times New Roman"/>
                          <a:cs typeface="Times New Roman"/>
                        </a:rPr>
                        <a:t>tom</a:t>
                      </a:r>
                      <a:r>
                        <a:rPr sz="1200" spc="-5" dirty="0">
                          <a:latin typeface="Times New Roman"/>
                          <a:cs typeface="Times New Roman"/>
                        </a:rPr>
                        <a:t>e</a:t>
                      </a:r>
                      <a:r>
                        <a:rPr sz="1200" dirty="0">
                          <a:latin typeface="Times New Roman"/>
                          <a:cs typeface="Times New Roman"/>
                        </a:rPr>
                        <a:t>t</a:t>
                      </a:r>
                      <a:r>
                        <a:rPr sz="1200" spc="-5" dirty="0">
                          <a:latin typeface="Times New Roman"/>
                          <a:cs typeface="Times New Roman"/>
                        </a:rPr>
                        <a:t>er</a:t>
                      </a:r>
                      <a:r>
                        <a:rPr sz="1200" dirty="0">
                          <a:latin typeface="Times New Roman"/>
                          <a:cs typeface="Times New Roman"/>
                        </a:rPr>
                        <a:t>s</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254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25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420773">
                <a:tc>
                  <a:txBody>
                    <a:bodyPr/>
                    <a:lstStyle/>
                    <a:p>
                      <a:pPr marL="77470" marR="328295">
                        <a:lnSpc>
                          <a:spcPts val="1300"/>
                        </a:lnSpc>
                      </a:pPr>
                      <a:r>
                        <a:rPr sz="1200" spc="-5" dirty="0">
                          <a:latin typeface="Times New Roman"/>
                          <a:cs typeface="Times New Roman"/>
                        </a:rPr>
                        <a:t>H</a:t>
                      </a:r>
                      <a:r>
                        <a:rPr sz="1200" dirty="0">
                          <a:latin typeface="Times New Roman"/>
                          <a:cs typeface="Times New Roman"/>
                        </a:rPr>
                        <a:t>i</a:t>
                      </a:r>
                      <a:r>
                        <a:rPr sz="1200" spc="-15" dirty="0">
                          <a:latin typeface="Times New Roman"/>
                          <a:cs typeface="Times New Roman"/>
                        </a:rPr>
                        <a:t>g</a:t>
                      </a:r>
                      <a:r>
                        <a:rPr sz="1200" dirty="0">
                          <a:latin typeface="Times New Roman"/>
                          <a:cs typeface="Times New Roman"/>
                        </a:rPr>
                        <a:t>h </a:t>
                      </a:r>
                      <a:r>
                        <a:rPr sz="1200" spc="-5" dirty="0">
                          <a:latin typeface="Times New Roman"/>
                          <a:cs typeface="Times New Roman"/>
                        </a:rPr>
                        <a:t>E</a:t>
                      </a:r>
                      <a:r>
                        <a:rPr sz="1200" dirty="0">
                          <a:latin typeface="Times New Roman"/>
                          <a:cs typeface="Times New Roman"/>
                        </a:rPr>
                        <a:t>n</a:t>
                      </a:r>
                      <a:r>
                        <a:rPr sz="1200" spc="-5" dirty="0">
                          <a:latin typeface="Times New Roman"/>
                          <a:cs typeface="Times New Roman"/>
                        </a:rPr>
                        <a:t>e</a:t>
                      </a:r>
                      <a:r>
                        <a:rPr sz="1200" spc="-30" dirty="0">
                          <a:latin typeface="Times New Roman"/>
                          <a:cs typeface="Times New Roman"/>
                        </a:rPr>
                        <a:t>r</a:t>
                      </a:r>
                      <a:r>
                        <a:rPr sz="1200" dirty="0">
                          <a:latin typeface="Times New Roman"/>
                          <a:cs typeface="Times New Roman"/>
                        </a:rPr>
                        <a:t>gy</a:t>
                      </a:r>
                      <a:r>
                        <a:rPr sz="1200" spc="20" dirty="0">
                          <a:latin typeface="Times New Roman"/>
                          <a:cs typeface="Times New Roman"/>
                        </a:rPr>
                        <a:t> </a:t>
                      </a:r>
                      <a:r>
                        <a:rPr sz="1200" dirty="0">
                          <a:latin typeface="Times New Roman"/>
                          <a:cs typeface="Times New Roman"/>
                        </a:rPr>
                        <a:t>P</a:t>
                      </a:r>
                      <a:r>
                        <a:rPr sz="1200" spc="-5" dirty="0">
                          <a:latin typeface="Times New Roman"/>
                          <a:cs typeface="Times New Roman"/>
                        </a:rPr>
                        <a:t>r</a:t>
                      </a:r>
                      <a:r>
                        <a:rPr sz="1200" dirty="0">
                          <a:latin typeface="Times New Roman"/>
                          <a:cs typeface="Times New Roman"/>
                        </a:rPr>
                        <a:t>oton</a:t>
                      </a:r>
                      <a:r>
                        <a:rPr sz="1200" spc="-15" dirty="0">
                          <a:latin typeface="Times New Roman"/>
                          <a:cs typeface="Times New Roman"/>
                        </a:rPr>
                        <a:t> </a:t>
                      </a:r>
                      <a:r>
                        <a:rPr sz="1200" spc="-5" dirty="0">
                          <a:latin typeface="Times New Roman"/>
                          <a:cs typeface="Times New Roman"/>
                        </a:rPr>
                        <a:t>a</a:t>
                      </a:r>
                      <a:r>
                        <a:rPr sz="1200" dirty="0">
                          <a:latin typeface="Times New Roman"/>
                          <a:cs typeface="Times New Roman"/>
                        </a:rPr>
                        <a:t>nd</a:t>
                      </a:r>
                      <a:r>
                        <a:rPr sz="1200" spc="-50" dirty="0">
                          <a:latin typeface="Times New Roman"/>
                          <a:cs typeface="Times New Roman"/>
                        </a:rPr>
                        <a:t> </a:t>
                      </a:r>
                      <a:r>
                        <a:rPr sz="1200" spc="-5" dirty="0">
                          <a:latin typeface="Times New Roman"/>
                          <a:cs typeface="Times New Roman"/>
                        </a:rPr>
                        <a:t>A</a:t>
                      </a:r>
                      <a:r>
                        <a:rPr sz="1200" dirty="0">
                          <a:latin typeface="Times New Roman"/>
                          <a:cs typeface="Times New Roman"/>
                        </a:rPr>
                        <a:t>lpha </a:t>
                      </a:r>
                      <a:r>
                        <a:rPr sz="1200" spc="-5" dirty="0">
                          <a:latin typeface="Times New Roman"/>
                          <a:cs typeface="Times New Roman"/>
                        </a:rPr>
                        <a:t>De</a:t>
                      </a:r>
                      <a:r>
                        <a:rPr sz="1200" dirty="0">
                          <a:latin typeface="Times New Roman"/>
                          <a:cs typeface="Times New Roman"/>
                        </a:rPr>
                        <a:t>t</a:t>
                      </a:r>
                      <a:r>
                        <a:rPr sz="1200" spc="-5" dirty="0">
                          <a:latin typeface="Times New Roman"/>
                          <a:cs typeface="Times New Roman"/>
                        </a:rPr>
                        <a:t>ec</a:t>
                      </a:r>
                      <a:r>
                        <a:rPr sz="1200" dirty="0">
                          <a:latin typeface="Times New Roman"/>
                          <a:cs typeface="Times New Roman"/>
                        </a:rPr>
                        <a:t>tor</a:t>
                      </a:r>
                      <a:r>
                        <a:rPr sz="1200" spc="20" dirty="0">
                          <a:latin typeface="Times New Roman"/>
                          <a:cs typeface="Times New Roman"/>
                        </a:rPr>
                        <a:t> </a:t>
                      </a:r>
                      <a:r>
                        <a:rPr sz="1200" spc="-5" dirty="0">
                          <a:latin typeface="Times New Roman"/>
                          <a:cs typeface="Times New Roman"/>
                        </a:rPr>
                        <a:t>(HE</a:t>
                      </a:r>
                      <a:r>
                        <a:rPr sz="1200" spc="-105" dirty="0">
                          <a:latin typeface="Times New Roman"/>
                          <a:cs typeface="Times New Roman"/>
                        </a:rPr>
                        <a:t>P</a:t>
                      </a:r>
                      <a:r>
                        <a:rPr sz="1200" spc="-5" dirty="0">
                          <a:latin typeface="Times New Roman"/>
                          <a:cs typeface="Times New Roman"/>
                        </a:rPr>
                        <a:t>AD)</a:t>
                      </a:r>
                      <a:endParaRPr sz="12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pP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254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25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80423">
                <a:tc>
                  <a:txBody>
                    <a:bodyPr/>
                    <a:lstStyle/>
                    <a:p>
                      <a:pPr marL="77470">
                        <a:lnSpc>
                          <a:spcPct val="100000"/>
                        </a:lnSpc>
                      </a:pPr>
                      <a:r>
                        <a:rPr sz="1200" spc="-5" dirty="0">
                          <a:latin typeface="Times New Roman"/>
                          <a:cs typeface="Times New Roman"/>
                        </a:rPr>
                        <a:t>X-</a:t>
                      </a:r>
                      <a:r>
                        <a:rPr sz="1200" dirty="0">
                          <a:latin typeface="Times New Roman"/>
                          <a:cs typeface="Times New Roman"/>
                        </a:rPr>
                        <a:t>R</a:t>
                      </a:r>
                      <a:r>
                        <a:rPr sz="1200" spc="-5" dirty="0">
                          <a:latin typeface="Times New Roman"/>
                          <a:cs typeface="Times New Roman"/>
                        </a:rPr>
                        <a:t>a</a:t>
                      </a:r>
                      <a:r>
                        <a:rPr sz="1200" dirty="0">
                          <a:latin typeface="Times New Roman"/>
                          <a:cs typeface="Times New Roman"/>
                        </a:rPr>
                        <a:t>y S</a:t>
                      </a:r>
                      <a:r>
                        <a:rPr sz="1200" spc="-5" dirty="0">
                          <a:latin typeface="Times New Roman"/>
                          <a:cs typeface="Times New Roman"/>
                        </a:rPr>
                        <a:t>e</a:t>
                      </a:r>
                      <a:r>
                        <a:rPr sz="1200" dirty="0">
                          <a:latin typeface="Times New Roman"/>
                          <a:cs typeface="Times New Roman"/>
                        </a:rPr>
                        <a:t>nsor</a:t>
                      </a:r>
                      <a:r>
                        <a:rPr sz="1200" spc="-5" dirty="0">
                          <a:latin typeface="Times New Roman"/>
                          <a:cs typeface="Times New Roman"/>
                        </a:rPr>
                        <a:t> (X</a:t>
                      </a:r>
                      <a:r>
                        <a:rPr sz="1200" dirty="0">
                          <a:latin typeface="Times New Roman"/>
                          <a:cs typeface="Times New Roman"/>
                        </a:rPr>
                        <a:t>RS)</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pPr>
                      <a:r>
                        <a:rPr lang="en-US" sz="1200" b="1" spc="-15" dirty="0" smtClean="0">
                          <a:solidFill>
                            <a:schemeClr val="tx1"/>
                          </a:solidFill>
                          <a:latin typeface="Times New Roman"/>
                          <a:cs typeface="Times New Roman"/>
                        </a:rPr>
                        <a:t>Y</a:t>
                      </a:r>
                      <a:r>
                        <a:rPr sz="1200" b="1" spc="-15" dirty="0" smtClean="0">
                          <a:solidFill>
                            <a:srgbClr val="FFFFFF"/>
                          </a:solidFill>
                          <a:latin typeface="Times New Roman"/>
                          <a:cs typeface="Times New Roman"/>
                        </a:rPr>
                        <a:t> </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317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89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2">
                <a:tc>
                  <a:txBody>
                    <a:bodyPr/>
                    <a:lstStyle/>
                    <a:p>
                      <a:pPr marL="77470">
                        <a:lnSpc>
                          <a:spcPct val="100000"/>
                        </a:lnSpc>
                      </a:pPr>
                      <a:r>
                        <a:rPr sz="1200" dirty="0">
                          <a:latin typeface="Times New Roman"/>
                          <a:cs typeface="Times New Roman"/>
                        </a:rPr>
                        <a:t>Sol</a:t>
                      </a:r>
                      <a:r>
                        <a:rPr sz="1200" spc="-5" dirty="0">
                          <a:latin typeface="Times New Roman"/>
                          <a:cs typeface="Times New Roman"/>
                        </a:rPr>
                        <a:t>a</a:t>
                      </a:r>
                      <a:r>
                        <a:rPr sz="1200" dirty="0">
                          <a:latin typeface="Times New Roman"/>
                          <a:cs typeface="Times New Roman"/>
                        </a:rPr>
                        <a:t>r</a:t>
                      </a:r>
                      <a:r>
                        <a:rPr sz="1200" spc="-20" dirty="0">
                          <a:latin typeface="Times New Roman"/>
                          <a:cs typeface="Times New Roman"/>
                        </a:rPr>
                        <a:t> </a:t>
                      </a:r>
                      <a:r>
                        <a:rPr sz="1200" spc="-5" dirty="0">
                          <a:latin typeface="Times New Roman"/>
                          <a:cs typeface="Times New Roman"/>
                        </a:rPr>
                        <a:t>X-</a:t>
                      </a:r>
                      <a:r>
                        <a:rPr sz="1200" dirty="0">
                          <a:latin typeface="Times New Roman"/>
                          <a:cs typeface="Times New Roman"/>
                        </a:rPr>
                        <a:t>R</a:t>
                      </a:r>
                      <a:r>
                        <a:rPr sz="1200" spc="-5" dirty="0">
                          <a:latin typeface="Times New Roman"/>
                          <a:cs typeface="Times New Roman"/>
                        </a:rPr>
                        <a:t>a</a:t>
                      </a:r>
                      <a:r>
                        <a:rPr sz="1200" dirty="0">
                          <a:latin typeface="Times New Roman"/>
                          <a:cs typeface="Times New Roman"/>
                        </a:rPr>
                        <a:t>y</a:t>
                      </a:r>
                      <a:r>
                        <a:rPr sz="1200" spc="10" dirty="0">
                          <a:latin typeface="Times New Roman"/>
                          <a:cs typeface="Times New Roman"/>
                        </a:rPr>
                        <a:t> </a:t>
                      </a:r>
                      <a:r>
                        <a:rPr sz="1200" spc="-30" dirty="0">
                          <a:latin typeface="Times New Roman"/>
                          <a:cs typeface="Times New Roman"/>
                        </a:rPr>
                        <a:t>I</a:t>
                      </a:r>
                      <a:r>
                        <a:rPr sz="1200" dirty="0">
                          <a:latin typeface="Times New Roman"/>
                          <a:cs typeface="Times New Roman"/>
                        </a:rPr>
                        <a:t>m</a:t>
                      </a:r>
                      <a:r>
                        <a:rPr sz="1200" spc="-5" dirty="0">
                          <a:latin typeface="Times New Roman"/>
                          <a:cs typeface="Times New Roman"/>
                        </a:rPr>
                        <a:t>a</a:t>
                      </a:r>
                      <a:r>
                        <a:rPr sz="1200" dirty="0">
                          <a:latin typeface="Times New Roman"/>
                          <a:cs typeface="Times New Roman"/>
                        </a:rPr>
                        <a:t>g</a:t>
                      </a:r>
                      <a:r>
                        <a:rPr sz="1200" spc="-5" dirty="0">
                          <a:latin typeface="Times New Roman"/>
                          <a:cs typeface="Times New Roman"/>
                        </a:rPr>
                        <a:t>e</a:t>
                      </a:r>
                      <a:r>
                        <a:rPr sz="1200" dirty="0">
                          <a:latin typeface="Times New Roman"/>
                          <a:cs typeface="Times New Roman"/>
                        </a:rPr>
                        <a:t>r</a:t>
                      </a:r>
                      <a:r>
                        <a:rPr sz="1200" spc="40" dirty="0">
                          <a:latin typeface="Times New Roman"/>
                          <a:cs typeface="Times New Roman"/>
                        </a:rPr>
                        <a:t> </a:t>
                      </a:r>
                      <a:r>
                        <a:rPr sz="1200" spc="-5" dirty="0">
                          <a:latin typeface="Times New Roman"/>
                          <a:cs typeface="Times New Roman"/>
                        </a:rPr>
                        <a:t>(</a:t>
                      </a:r>
                      <a:r>
                        <a:rPr sz="1200" dirty="0">
                          <a:latin typeface="Times New Roman"/>
                          <a:cs typeface="Times New Roman"/>
                        </a:rPr>
                        <a:t>S</a:t>
                      </a:r>
                      <a:r>
                        <a:rPr sz="1200" spc="-5" dirty="0">
                          <a:latin typeface="Times New Roman"/>
                          <a:cs typeface="Times New Roman"/>
                        </a:rPr>
                        <a:t>X</a:t>
                      </a:r>
                      <a:r>
                        <a:rPr sz="1200" spc="-30" dirty="0">
                          <a:latin typeface="Times New Roman"/>
                          <a:cs typeface="Times New Roman"/>
                        </a:rPr>
                        <a:t>I</a:t>
                      </a:r>
                      <a:r>
                        <a:rPr sz="1200" dirty="0">
                          <a:latin typeface="Times New Roman"/>
                          <a:cs typeface="Times New Roman"/>
                        </a:rPr>
                        <a:t>)</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2540" algn="ctr">
                        <a:lnSpc>
                          <a:spcPct val="100000"/>
                        </a:lnSpc>
                      </a:pPr>
                      <a:r>
                        <a:rPr sz="1200" b="1" dirty="0">
                          <a:latin typeface="Times New Roman"/>
                          <a:cs typeface="Times New Roman"/>
                        </a:rPr>
                        <a:t>Y</a:t>
                      </a:r>
                      <a:r>
                        <a:rPr sz="1200" b="1" spc="-65" dirty="0">
                          <a:latin typeface="Times New Roman"/>
                          <a:cs typeface="Times New Roman"/>
                        </a:rPr>
                        <a:t> </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a:txBody>
                    <a:bodyPr/>
                    <a:lstStyle/>
                    <a:p>
                      <a:pPr marL="317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255" algn="ctr">
                        <a:lnSpc>
                          <a:spcPct val="100000"/>
                        </a:lnSpc>
                      </a:pPr>
                      <a:r>
                        <a:rPr sz="1200" b="1" dirty="0">
                          <a:latin typeface="Times New Roman"/>
                          <a:cs typeface="Times New Roman"/>
                        </a:rPr>
                        <a:t>S/C</a:t>
                      </a:r>
                      <a:r>
                        <a:rPr sz="1200" b="1" spc="-30" dirty="0">
                          <a:latin typeface="Times New Roman"/>
                          <a:cs typeface="Times New Roman"/>
                        </a:rPr>
                        <a:t> </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83564">
                <a:tc gridSpan="4">
                  <a:txBody>
                    <a:bodyPr/>
                    <a:lstStyle/>
                    <a:p>
                      <a:pPr marL="76835">
                        <a:lnSpc>
                          <a:spcPct val="100000"/>
                        </a:lnSpc>
                      </a:pPr>
                      <a:r>
                        <a:rPr sz="1400" b="1" i="1" dirty="0">
                          <a:latin typeface="Times New Roman"/>
                          <a:cs typeface="Times New Roman"/>
                        </a:rPr>
                        <a:t>S</a:t>
                      </a:r>
                      <a:r>
                        <a:rPr sz="1400" b="1" i="1" spc="5" dirty="0">
                          <a:latin typeface="Times New Roman"/>
                          <a:cs typeface="Times New Roman"/>
                        </a:rPr>
                        <a:t>pa</a:t>
                      </a:r>
                      <a:r>
                        <a:rPr sz="1400" b="1" i="1" dirty="0">
                          <a:latin typeface="Times New Roman"/>
                          <a:cs typeface="Times New Roman"/>
                        </a:rPr>
                        <a:t>cec</a:t>
                      </a:r>
                      <a:r>
                        <a:rPr sz="1400" b="1" i="1" spc="5" dirty="0">
                          <a:latin typeface="Times New Roman"/>
                          <a:cs typeface="Times New Roman"/>
                        </a:rPr>
                        <a:t>ra</a:t>
                      </a:r>
                      <a:r>
                        <a:rPr sz="1400" b="1" i="1" dirty="0">
                          <a:latin typeface="Times New Roman"/>
                          <a:cs typeface="Times New Roman"/>
                        </a:rPr>
                        <a:t>ft</a:t>
                      </a:r>
                      <a:r>
                        <a:rPr sz="1400" b="1" i="1" spc="-10" dirty="0">
                          <a:latin typeface="Times New Roman"/>
                          <a:cs typeface="Times New Roman"/>
                        </a:rPr>
                        <a:t> </a:t>
                      </a:r>
                      <a:r>
                        <a:rPr sz="1400" b="1" i="1" spc="-5" dirty="0">
                          <a:latin typeface="Times New Roman"/>
                          <a:cs typeface="Times New Roman"/>
                        </a:rPr>
                        <a:t>S</a:t>
                      </a:r>
                      <a:r>
                        <a:rPr sz="1400" b="1" i="1" dirty="0">
                          <a:latin typeface="Times New Roman"/>
                          <a:cs typeface="Times New Roman"/>
                        </a:rPr>
                        <a:t>u</a:t>
                      </a:r>
                      <a:r>
                        <a:rPr sz="1400" b="1" i="1" spc="-10" dirty="0">
                          <a:latin typeface="Times New Roman"/>
                          <a:cs typeface="Times New Roman"/>
                        </a:rPr>
                        <a:t>b</a:t>
                      </a:r>
                      <a:r>
                        <a:rPr sz="1400" b="1" i="1" spc="5" dirty="0">
                          <a:latin typeface="Times New Roman"/>
                          <a:cs typeface="Times New Roman"/>
                        </a:rPr>
                        <a:t>s</a:t>
                      </a:r>
                      <a:r>
                        <a:rPr sz="1400" b="1" i="1" dirty="0">
                          <a:latin typeface="Times New Roman"/>
                          <a:cs typeface="Times New Roman"/>
                        </a:rPr>
                        <a:t>y</a:t>
                      </a:r>
                      <a:r>
                        <a:rPr sz="1400" b="1" i="1" spc="5" dirty="0">
                          <a:latin typeface="Times New Roman"/>
                          <a:cs typeface="Times New Roman"/>
                        </a:rPr>
                        <a:t>s</a:t>
                      </a:r>
                      <a:r>
                        <a:rPr sz="1400" b="1" i="1" spc="-10" dirty="0">
                          <a:latin typeface="Times New Roman"/>
                          <a:cs typeface="Times New Roman"/>
                        </a:rPr>
                        <a:t>t</a:t>
                      </a:r>
                      <a:r>
                        <a:rPr sz="1400" b="1" i="1" spc="-15" dirty="0">
                          <a:latin typeface="Times New Roman"/>
                          <a:cs typeface="Times New Roman"/>
                        </a:rPr>
                        <a:t>e</a:t>
                      </a:r>
                      <a:r>
                        <a:rPr sz="1400" b="1" i="1" spc="10" dirty="0">
                          <a:latin typeface="Times New Roman"/>
                          <a:cs typeface="Times New Roman"/>
                        </a:rPr>
                        <a:t>m</a:t>
                      </a:r>
                      <a:r>
                        <a:rPr sz="1400" b="1" i="1" dirty="0">
                          <a:latin typeface="Times New Roman"/>
                          <a:cs typeface="Times New Roman"/>
                        </a:rPr>
                        <a:t>s</a:t>
                      </a:r>
                      <a:endParaRPr sz="1400" dirty="0">
                        <a:latin typeface="Times New Roman"/>
                        <a:cs typeface="Times New Roman"/>
                      </a:endParaRPr>
                    </a:p>
                  </a:txBody>
                  <a:tcPr marL="0" marR="0" marT="0" marB="0">
                    <a:lnL w="28575">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r>
              <a:tr h="256120">
                <a:tc>
                  <a:txBody>
                    <a:bodyPr/>
                    <a:lstStyle/>
                    <a:p>
                      <a:pPr marL="76835">
                        <a:lnSpc>
                          <a:spcPct val="100000"/>
                        </a:lnSpc>
                      </a:pPr>
                      <a:r>
                        <a:rPr sz="1200" spc="-90" dirty="0">
                          <a:latin typeface="Times New Roman"/>
                          <a:cs typeface="Times New Roman"/>
                        </a:rPr>
                        <a:t>T</a:t>
                      </a:r>
                      <a:r>
                        <a:rPr sz="1200" spc="-5" dirty="0">
                          <a:latin typeface="Times New Roman"/>
                          <a:cs typeface="Times New Roman"/>
                        </a:rPr>
                        <a:t>e</a:t>
                      </a:r>
                      <a:r>
                        <a:rPr sz="1200" dirty="0">
                          <a:latin typeface="Times New Roman"/>
                          <a:cs typeface="Times New Roman"/>
                        </a:rPr>
                        <a:t>l</a:t>
                      </a:r>
                      <a:r>
                        <a:rPr sz="1200" spc="-5" dirty="0">
                          <a:latin typeface="Times New Roman"/>
                          <a:cs typeface="Times New Roman"/>
                        </a:rPr>
                        <a:t>e</a:t>
                      </a:r>
                      <a:r>
                        <a:rPr sz="1200" dirty="0">
                          <a:latin typeface="Times New Roman"/>
                          <a:cs typeface="Times New Roman"/>
                        </a:rPr>
                        <a:t>m</a:t>
                      </a:r>
                      <a:r>
                        <a:rPr sz="1200" spc="-5" dirty="0">
                          <a:latin typeface="Times New Roman"/>
                          <a:cs typeface="Times New Roman"/>
                        </a:rPr>
                        <a:t>e</a:t>
                      </a:r>
                      <a:r>
                        <a:rPr sz="1200" dirty="0">
                          <a:latin typeface="Times New Roman"/>
                          <a:cs typeface="Times New Roman"/>
                        </a:rPr>
                        <a:t>t</a:t>
                      </a:r>
                      <a:r>
                        <a:rPr sz="1200" spc="5" dirty="0">
                          <a:latin typeface="Times New Roman"/>
                          <a:cs typeface="Times New Roman"/>
                        </a:rPr>
                        <a:t>r</a:t>
                      </a:r>
                      <a:r>
                        <a:rPr sz="1200" spc="-110" dirty="0">
                          <a:latin typeface="Times New Roman"/>
                          <a:cs typeface="Times New Roman"/>
                        </a:rPr>
                        <a:t>y</a:t>
                      </a:r>
                      <a:r>
                        <a:rPr sz="1200" dirty="0">
                          <a:latin typeface="Times New Roman"/>
                          <a:cs typeface="Times New Roman"/>
                        </a:rPr>
                        <a:t>,</a:t>
                      </a:r>
                      <a:r>
                        <a:rPr sz="1200" spc="45" dirty="0">
                          <a:latin typeface="Times New Roman"/>
                          <a:cs typeface="Times New Roman"/>
                        </a:rPr>
                        <a:t> </a:t>
                      </a:r>
                      <a:r>
                        <a:rPr sz="1200" dirty="0">
                          <a:latin typeface="Times New Roman"/>
                          <a:cs typeface="Times New Roman"/>
                        </a:rPr>
                        <a:t>Comm</a:t>
                      </a:r>
                      <a:r>
                        <a:rPr sz="1200" spc="-5" dirty="0">
                          <a:latin typeface="Times New Roman"/>
                          <a:cs typeface="Times New Roman"/>
                        </a:rPr>
                        <a:t>a</a:t>
                      </a:r>
                      <a:r>
                        <a:rPr sz="1200" dirty="0">
                          <a:latin typeface="Times New Roman"/>
                          <a:cs typeface="Times New Roman"/>
                        </a:rPr>
                        <a:t>nd</a:t>
                      </a:r>
                      <a:r>
                        <a:rPr sz="1200" spc="10" dirty="0">
                          <a:latin typeface="Times New Roman"/>
                          <a:cs typeface="Times New Roman"/>
                        </a:rPr>
                        <a:t> </a:t>
                      </a:r>
                      <a:r>
                        <a:rPr sz="1200" dirty="0">
                          <a:latin typeface="Times New Roman"/>
                          <a:cs typeface="Times New Roman"/>
                        </a:rPr>
                        <a:t>&amp; Cont</a:t>
                      </a:r>
                      <a:r>
                        <a:rPr sz="1200" spc="-5" dirty="0">
                          <a:latin typeface="Times New Roman"/>
                          <a:cs typeface="Times New Roman"/>
                        </a:rPr>
                        <a:t>r</a:t>
                      </a:r>
                      <a:r>
                        <a:rPr sz="1200" dirty="0">
                          <a:latin typeface="Times New Roman"/>
                          <a:cs typeface="Times New Roman"/>
                        </a:rPr>
                        <a:t>ol</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190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762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3">
                <a:tc>
                  <a:txBody>
                    <a:bodyPr/>
                    <a:lstStyle/>
                    <a:p>
                      <a:pPr marL="76835">
                        <a:lnSpc>
                          <a:spcPct val="100000"/>
                        </a:lnSpc>
                      </a:pPr>
                      <a:r>
                        <a:rPr sz="1200" spc="-5" dirty="0">
                          <a:latin typeface="Times New Roman"/>
                          <a:cs typeface="Times New Roman"/>
                        </a:rPr>
                        <a:t>A</a:t>
                      </a:r>
                      <a:r>
                        <a:rPr sz="1200" dirty="0">
                          <a:latin typeface="Times New Roman"/>
                          <a:cs typeface="Times New Roman"/>
                        </a:rPr>
                        <a:t>ttitude</a:t>
                      </a:r>
                      <a:r>
                        <a:rPr sz="1200" spc="-5" dirty="0">
                          <a:latin typeface="Times New Roman"/>
                          <a:cs typeface="Times New Roman"/>
                        </a:rPr>
                        <a:t> a</a:t>
                      </a:r>
                      <a:r>
                        <a:rPr sz="1200" dirty="0">
                          <a:latin typeface="Times New Roman"/>
                          <a:cs typeface="Times New Roman"/>
                        </a:rPr>
                        <a:t>nd</a:t>
                      </a:r>
                      <a:r>
                        <a:rPr sz="1200" spc="10" dirty="0">
                          <a:latin typeface="Times New Roman"/>
                          <a:cs typeface="Times New Roman"/>
                        </a:rPr>
                        <a:t> </a:t>
                      </a:r>
                      <a:r>
                        <a:rPr sz="1200" spc="-5" dirty="0">
                          <a:latin typeface="Times New Roman"/>
                          <a:cs typeface="Times New Roman"/>
                        </a:rPr>
                        <a:t>Or</a:t>
                      </a:r>
                      <a:r>
                        <a:rPr sz="1200" dirty="0">
                          <a:latin typeface="Times New Roman"/>
                          <a:cs typeface="Times New Roman"/>
                        </a:rPr>
                        <a:t>bit Cont</a:t>
                      </a:r>
                      <a:r>
                        <a:rPr sz="1200" spc="-5" dirty="0">
                          <a:latin typeface="Times New Roman"/>
                          <a:cs typeface="Times New Roman"/>
                        </a:rPr>
                        <a:t>r</a:t>
                      </a:r>
                      <a:r>
                        <a:rPr sz="1200" dirty="0">
                          <a:latin typeface="Times New Roman"/>
                          <a:cs typeface="Times New Roman"/>
                        </a:rPr>
                        <a:t>ol</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190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762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0">
                <a:tc>
                  <a:txBody>
                    <a:bodyPr/>
                    <a:lstStyle/>
                    <a:p>
                      <a:pPr marL="76835">
                        <a:lnSpc>
                          <a:spcPct val="100000"/>
                        </a:lnSpc>
                      </a:pPr>
                      <a:r>
                        <a:rPr sz="1200" spc="-30" dirty="0">
                          <a:latin typeface="Times New Roman"/>
                          <a:cs typeface="Times New Roman"/>
                        </a:rPr>
                        <a:t>I</a:t>
                      </a:r>
                      <a:r>
                        <a:rPr sz="1200" dirty="0">
                          <a:latin typeface="Times New Roman"/>
                          <a:cs typeface="Times New Roman"/>
                        </a:rPr>
                        <a:t>n</a:t>
                      </a:r>
                      <a:r>
                        <a:rPr sz="1200" spc="-5" dirty="0">
                          <a:latin typeface="Times New Roman"/>
                          <a:cs typeface="Times New Roman"/>
                        </a:rPr>
                        <a:t>c</a:t>
                      </a:r>
                      <a:r>
                        <a:rPr sz="1200" dirty="0">
                          <a:latin typeface="Times New Roman"/>
                          <a:cs typeface="Times New Roman"/>
                        </a:rPr>
                        <a:t>lin</a:t>
                      </a:r>
                      <a:r>
                        <a:rPr sz="1200" spc="-5" dirty="0">
                          <a:latin typeface="Times New Roman"/>
                          <a:cs typeface="Times New Roman"/>
                        </a:rPr>
                        <a:t>a</a:t>
                      </a:r>
                      <a:r>
                        <a:rPr sz="1200" dirty="0">
                          <a:latin typeface="Times New Roman"/>
                          <a:cs typeface="Times New Roman"/>
                        </a:rPr>
                        <a:t>tion</a:t>
                      </a:r>
                      <a:r>
                        <a:rPr sz="1200" spc="35" dirty="0">
                          <a:latin typeface="Times New Roman"/>
                          <a:cs typeface="Times New Roman"/>
                        </a:rPr>
                        <a:t> </a:t>
                      </a:r>
                      <a:r>
                        <a:rPr sz="1200" dirty="0">
                          <a:latin typeface="Times New Roman"/>
                          <a:cs typeface="Times New Roman"/>
                        </a:rPr>
                        <a:t>Cont</a:t>
                      </a:r>
                      <a:r>
                        <a:rPr sz="1200" spc="-5" dirty="0">
                          <a:latin typeface="Times New Roman"/>
                          <a:cs typeface="Times New Roman"/>
                        </a:rPr>
                        <a:t>r</a:t>
                      </a:r>
                      <a:r>
                        <a:rPr sz="1200" dirty="0">
                          <a:latin typeface="Times New Roman"/>
                          <a:cs typeface="Times New Roman"/>
                        </a:rPr>
                        <a:t>ol</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63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254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25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2">
                <a:tc>
                  <a:txBody>
                    <a:bodyPr/>
                    <a:lstStyle/>
                    <a:p>
                      <a:pPr marL="77470">
                        <a:lnSpc>
                          <a:spcPct val="100000"/>
                        </a:lnSpc>
                      </a:pPr>
                      <a:r>
                        <a:rPr sz="1200" dirty="0">
                          <a:latin typeface="Times New Roman"/>
                          <a:cs typeface="Times New Roman"/>
                        </a:rPr>
                        <a:t>P</a:t>
                      </a:r>
                      <a:r>
                        <a:rPr sz="1200" spc="-5" dirty="0">
                          <a:latin typeface="Times New Roman"/>
                          <a:cs typeface="Times New Roman"/>
                        </a:rPr>
                        <a:t>r</a:t>
                      </a:r>
                      <a:r>
                        <a:rPr sz="1200" dirty="0">
                          <a:latin typeface="Times New Roman"/>
                          <a:cs typeface="Times New Roman"/>
                        </a:rPr>
                        <a:t>opulsion</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gn="ctr">
                        <a:lnSpc>
                          <a:spcPct val="100000"/>
                        </a:lnSpc>
                      </a:pPr>
                      <a:r>
                        <a:rPr lang="en-US" sz="1200" dirty="0" smtClean="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254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25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2">
                <a:tc>
                  <a:txBody>
                    <a:bodyPr/>
                    <a:lstStyle/>
                    <a:p>
                      <a:pPr marL="77470">
                        <a:lnSpc>
                          <a:spcPct val="100000"/>
                        </a:lnSpc>
                      </a:pPr>
                      <a:r>
                        <a:rPr sz="1200" dirty="0">
                          <a:latin typeface="Times New Roman"/>
                          <a:cs typeface="Times New Roman"/>
                        </a:rPr>
                        <a:t>M</a:t>
                      </a:r>
                      <a:r>
                        <a:rPr sz="1200" spc="-5" dirty="0">
                          <a:latin typeface="Times New Roman"/>
                          <a:cs typeface="Times New Roman"/>
                        </a:rPr>
                        <a:t>ec</a:t>
                      </a:r>
                      <a:r>
                        <a:rPr sz="1200" dirty="0">
                          <a:latin typeface="Times New Roman"/>
                          <a:cs typeface="Times New Roman"/>
                        </a:rPr>
                        <a:t>h</a:t>
                      </a:r>
                      <a:r>
                        <a:rPr sz="1200" spc="-5" dirty="0">
                          <a:latin typeface="Times New Roman"/>
                          <a:cs typeface="Times New Roman"/>
                        </a:rPr>
                        <a:t>a</a:t>
                      </a:r>
                      <a:r>
                        <a:rPr sz="1200" dirty="0">
                          <a:latin typeface="Times New Roman"/>
                          <a:cs typeface="Times New Roman"/>
                        </a:rPr>
                        <a:t>nisms</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317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89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2">
                <a:tc>
                  <a:txBody>
                    <a:bodyPr/>
                    <a:lstStyle/>
                    <a:p>
                      <a:pPr marL="77470">
                        <a:lnSpc>
                          <a:spcPct val="100000"/>
                        </a:lnSpc>
                      </a:pPr>
                      <a:r>
                        <a:rPr sz="1200" spc="-5" dirty="0">
                          <a:latin typeface="Times New Roman"/>
                          <a:cs typeface="Times New Roman"/>
                        </a:rPr>
                        <a:t>E</a:t>
                      </a:r>
                      <a:r>
                        <a:rPr sz="1200" dirty="0">
                          <a:latin typeface="Times New Roman"/>
                          <a:cs typeface="Times New Roman"/>
                        </a:rPr>
                        <a:t>l</a:t>
                      </a:r>
                      <a:r>
                        <a:rPr sz="1200" spc="-5" dirty="0">
                          <a:latin typeface="Times New Roman"/>
                          <a:cs typeface="Times New Roman"/>
                        </a:rPr>
                        <a:t>ec</a:t>
                      </a:r>
                      <a:r>
                        <a:rPr sz="1200" dirty="0">
                          <a:latin typeface="Times New Roman"/>
                          <a:cs typeface="Times New Roman"/>
                        </a:rPr>
                        <a:t>t</a:t>
                      </a:r>
                      <a:r>
                        <a:rPr sz="1200" spc="-5" dirty="0">
                          <a:latin typeface="Times New Roman"/>
                          <a:cs typeface="Times New Roman"/>
                        </a:rPr>
                        <a:t>r</a:t>
                      </a:r>
                      <a:r>
                        <a:rPr sz="1200" dirty="0">
                          <a:latin typeface="Times New Roman"/>
                          <a:cs typeface="Times New Roman"/>
                        </a:rPr>
                        <a:t>i</a:t>
                      </a:r>
                      <a:r>
                        <a:rPr sz="1200" spc="-5" dirty="0">
                          <a:latin typeface="Times New Roman"/>
                          <a:cs typeface="Times New Roman"/>
                        </a:rPr>
                        <a:t>ca</a:t>
                      </a:r>
                      <a:r>
                        <a:rPr sz="1200" dirty="0">
                          <a:latin typeface="Times New Roman"/>
                          <a:cs typeface="Times New Roman"/>
                        </a:rPr>
                        <a:t>l</a:t>
                      </a:r>
                      <a:r>
                        <a:rPr sz="1200" spc="35" dirty="0">
                          <a:latin typeface="Times New Roman"/>
                          <a:cs typeface="Times New Roman"/>
                        </a:rPr>
                        <a:t> </a:t>
                      </a:r>
                      <a:r>
                        <a:rPr sz="1200" dirty="0">
                          <a:latin typeface="Times New Roman"/>
                          <a:cs typeface="Times New Roman"/>
                        </a:rPr>
                        <a:t>Po</a:t>
                      </a:r>
                      <a:r>
                        <a:rPr sz="1200" spc="-5" dirty="0">
                          <a:latin typeface="Times New Roman"/>
                          <a:cs typeface="Times New Roman"/>
                        </a:rPr>
                        <a:t>wer</a:t>
                      </a:r>
                      <a:endParaRPr sz="1200" dirty="0">
                        <a:latin typeface="Times New Roman"/>
                        <a:cs typeface="Times New Roman"/>
                      </a:endParaRP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27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317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889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2">
                <a:tc>
                  <a:txBody>
                    <a:bodyPr/>
                    <a:lstStyle/>
                    <a:p>
                      <a:pPr marL="77470">
                        <a:lnSpc>
                          <a:spcPct val="100000"/>
                        </a:lnSpc>
                      </a:pPr>
                      <a:r>
                        <a:rPr sz="1200" spc="-5" dirty="0">
                          <a:latin typeface="Times New Roman"/>
                          <a:cs typeface="Times New Roman"/>
                        </a:rPr>
                        <a:t>T</a:t>
                      </a:r>
                      <a:r>
                        <a:rPr sz="1200" dirty="0">
                          <a:latin typeface="Times New Roman"/>
                          <a:cs typeface="Times New Roman"/>
                        </a:rPr>
                        <a:t>h</a:t>
                      </a:r>
                      <a:r>
                        <a:rPr sz="1200" spc="-5" dirty="0">
                          <a:latin typeface="Times New Roman"/>
                          <a:cs typeface="Times New Roman"/>
                        </a:rPr>
                        <a:t>er</a:t>
                      </a:r>
                      <a:r>
                        <a:rPr sz="1200" dirty="0">
                          <a:latin typeface="Times New Roman"/>
                          <a:cs typeface="Times New Roman"/>
                        </a:rPr>
                        <a:t>m</a:t>
                      </a:r>
                      <a:r>
                        <a:rPr sz="1200" spc="-5" dirty="0">
                          <a:latin typeface="Times New Roman"/>
                          <a:cs typeface="Times New Roman"/>
                        </a:rPr>
                        <a:t>a</a:t>
                      </a:r>
                      <a:r>
                        <a:rPr sz="1200" dirty="0">
                          <a:latin typeface="Times New Roman"/>
                          <a:cs typeface="Times New Roman"/>
                        </a:rPr>
                        <a:t>l</a:t>
                      </a:r>
                      <a:r>
                        <a:rPr sz="1200" spc="25" dirty="0">
                          <a:latin typeface="Times New Roman"/>
                          <a:cs typeface="Times New Roman"/>
                        </a:rPr>
                        <a:t> </a:t>
                      </a:r>
                      <a:r>
                        <a:rPr sz="1200" dirty="0">
                          <a:latin typeface="Times New Roman"/>
                          <a:cs typeface="Times New Roman"/>
                        </a:rPr>
                        <a:t>Cont</a:t>
                      </a:r>
                      <a:r>
                        <a:rPr sz="1200" spc="-5" dirty="0">
                          <a:latin typeface="Times New Roman"/>
                          <a:cs typeface="Times New Roman"/>
                        </a:rPr>
                        <a:t>r</a:t>
                      </a:r>
                      <a:r>
                        <a:rPr sz="1200" dirty="0">
                          <a:latin typeface="Times New Roman"/>
                          <a:cs typeface="Times New Roman"/>
                        </a:rPr>
                        <a:t>ol</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190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317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66FF33"/>
                    </a:solidFill>
                  </a:tcPr>
                </a:tc>
                <a:tc>
                  <a:txBody>
                    <a:bodyPr/>
                    <a:lstStyle/>
                    <a:p>
                      <a:pPr marL="952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12700">
                      <a:solidFill>
                        <a:srgbClr val="000000"/>
                      </a:solidFill>
                      <a:prstDash val="solid"/>
                    </a:lnB>
                    <a:solidFill>
                      <a:srgbClr val="66FF33"/>
                    </a:solidFill>
                  </a:tcPr>
                </a:tc>
              </a:tr>
              <a:tr h="256122">
                <a:tc>
                  <a:txBody>
                    <a:bodyPr/>
                    <a:lstStyle/>
                    <a:p>
                      <a:pPr marL="78105">
                        <a:lnSpc>
                          <a:spcPct val="100000"/>
                        </a:lnSpc>
                      </a:pPr>
                      <a:r>
                        <a:rPr sz="1200" dirty="0">
                          <a:latin typeface="Times New Roman"/>
                          <a:cs typeface="Times New Roman"/>
                        </a:rPr>
                        <a:t>Communi</a:t>
                      </a:r>
                      <a:r>
                        <a:rPr sz="1200" spc="-5" dirty="0">
                          <a:latin typeface="Times New Roman"/>
                          <a:cs typeface="Times New Roman"/>
                        </a:rPr>
                        <a:t>ca</a:t>
                      </a:r>
                      <a:r>
                        <a:rPr sz="1200" dirty="0">
                          <a:latin typeface="Times New Roman"/>
                          <a:cs typeface="Times New Roman"/>
                        </a:rPr>
                        <a:t>tions P</a:t>
                      </a:r>
                      <a:r>
                        <a:rPr sz="1200" spc="-5" dirty="0">
                          <a:latin typeface="Times New Roman"/>
                          <a:cs typeface="Times New Roman"/>
                        </a:rPr>
                        <a:t>a</a:t>
                      </a:r>
                      <a:r>
                        <a:rPr sz="1200" spc="-40" dirty="0">
                          <a:latin typeface="Times New Roman"/>
                          <a:cs typeface="Times New Roman"/>
                        </a:rPr>
                        <a:t>y</a:t>
                      </a:r>
                      <a:r>
                        <a:rPr sz="1200" dirty="0">
                          <a:latin typeface="Times New Roman"/>
                          <a:cs typeface="Times New Roman"/>
                        </a:rPr>
                        <a:t>lo</a:t>
                      </a:r>
                      <a:r>
                        <a:rPr sz="1200" spc="-5" dirty="0">
                          <a:latin typeface="Times New Roman"/>
                          <a:cs typeface="Times New Roman"/>
                        </a:rPr>
                        <a:t>a</a:t>
                      </a:r>
                      <a:r>
                        <a:rPr sz="1200" dirty="0">
                          <a:latin typeface="Times New Roman"/>
                          <a:cs typeface="Times New Roman"/>
                        </a:rPr>
                        <a:t>ds</a:t>
                      </a:r>
                    </a:p>
                  </a:txBody>
                  <a:tcPr marL="0" marR="0" marT="0" marB="0">
                    <a:lnL w="28575">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tcPr>
                </a:tc>
                <a:tc>
                  <a:txBody>
                    <a:bodyPr/>
                    <a:lstStyle/>
                    <a:p>
                      <a:pPr marL="1905"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6FF33"/>
                    </a:solidFill>
                  </a:tcPr>
                </a:tc>
                <a:tc>
                  <a:txBody>
                    <a:bodyPr/>
                    <a:lstStyle/>
                    <a:p>
                      <a:pPr marL="3810" algn="ctr">
                        <a:lnSpc>
                          <a:spcPct val="100000"/>
                        </a:lnSpc>
                      </a:pPr>
                      <a:r>
                        <a:rPr sz="1200" b="1" dirty="0">
                          <a:latin typeface="Times New Roman"/>
                          <a:cs typeface="Times New Roman"/>
                        </a:rPr>
                        <a:t>G</a:t>
                      </a:r>
                      <a:endParaRPr sz="1200" dirty="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28575">
                      <a:solidFill>
                        <a:srgbClr val="000000"/>
                      </a:solidFill>
                      <a:prstDash val="solid"/>
                    </a:lnB>
                    <a:solidFill>
                      <a:srgbClr val="66FF33"/>
                    </a:solidFill>
                  </a:tcPr>
                </a:tc>
                <a:tc>
                  <a:txBody>
                    <a:bodyPr/>
                    <a:lstStyle/>
                    <a:p>
                      <a:pPr marL="8890" algn="ctr">
                        <a:lnSpc>
                          <a:spcPct val="100000"/>
                        </a:lnSpc>
                      </a:pPr>
                      <a:r>
                        <a:rPr lang="en-US" sz="1200" b="1" spc="-30" dirty="0" smtClean="0">
                          <a:latin typeface="Times New Roman"/>
                          <a:cs typeface="Times New Roman"/>
                        </a:rPr>
                        <a:t>G</a:t>
                      </a:r>
                      <a:r>
                        <a:rPr sz="1200" b="1" spc="-30" dirty="0" smtClean="0">
                          <a:latin typeface="Times New Roman"/>
                          <a:cs typeface="Times New Roman"/>
                        </a:rPr>
                        <a:t> </a:t>
                      </a:r>
                      <a:endParaRPr sz="1200" dirty="0">
                        <a:latin typeface="Times New Roman"/>
                        <a:cs typeface="Times New Roman"/>
                      </a:endParaRPr>
                    </a:p>
                  </a:txBody>
                  <a:tcPr marL="0" marR="0" marT="0" marB="0">
                    <a:lnL w="12700">
                      <a:solidFill>
                        <a:srgbClr val="000000"/>
                      </a:solidFill>
                      <a:prstDash val="solid"/>
                    </a:lnL>
                    <a:lnR w="28575">
                      <a:solidFill>
                        <a:srgbClr val="000000"/>
                      </a:solidFill>
                      <a:prstDash val="solid"/>
                    </a:lnR>
                    <a:lnT w="12700">
                      <a:solidFill>
                        <a:srgbClr val="000000"/>
                      </a:solidFill>
                      <a:prstDash val="solid"/>
                    </a:lnT>
                    <a:lnB w="28575">
                      <a:solidFill>
                        <a:srgbClr val="000000"/>
                      </a:solidFill>
                      <a:prstDash val="solid"/>
                    </a:lnB>
                    <a:solidFill>
                      <a:srgbClr val="66FF33"/>
                    </a:solidFill>
                  </a:tcPr>
                </a:tc>
              </a:tr>
            </a:tbl>
          </a:graphicData>
        </a:graphic>
      </p:graphicFrame>
      <p:sp>
        <p:nvSpPr>
          <p:cNvPr id="11" name="Rectangle 448"/>
          <p:cNvSpPr>
            <a:spLocks noChangeArrowheads="1"/>
          </p:cNvSpPr>
          <p:nvPr/>
        </p:nvSpPr>
        <p:spPr bwMode="auto">
          <a:xfrm>
            <a:off x="7621641" y="2211015"/>
            <a:ext cx="1136650" cy="3013075"/>
          </a:xfrm>
          <a:prstGeom prst="rect">
            <a:avLst/>
          </a:prstGeom>
          <a:noFill/>
          <a:ln w="127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fontAlgn="base">
              <a:lnSpc>
                <a:spcPct val="100000"/>
              </a:lnSpc>
              <a:spcBef>
                <a:spcPct val="0"/>
              </a:spcBef>
              <a:spcAft>
                <a:spcPct val="0"/>
              </a:spcAft>
              <a:buFontTx/>
              <a:buNone/>
            </a:pPr>
            <a:endParaRPr lang="en-US" altLang="en-US" sz="1600">
              <a:solidFill>
                <a:prstClr val="white"/>
              </a:solidFill>
            </a:endParaRPr>
          </a:p>
        </p:txBody>
      </p:sp>
      <p:grpSp>
        <p:nvGrpSpPr>
          <p:cNvPr id="12" name="Group 443"/>
          <p:cNvGrpSpPr>
            <a:grpSpLocks/>
          </p:cNvGrpSpPr>
          <p:nvPr/>
        </p:nvGrpSpPr>
        <p:grpSpPr bwMode="auto">
          <a:xfrm>
            <a:off x="7691491" y="2438400"/>
            <a:ext cx="996950" cy="2558307"/>
            <a:chOff x="4903" y="1161"/>
            <a:chExt cx="774" cy="1618"/>
          </a:xfrm>
        </p:grpSpPr>
        <p:sp>
          <p:nvSpPr>
            <p:cNvPr id="13" name="Text Box 182"/>
            <p:cNvSpPr txBox="1">
              <a:spLocks noChangeArrowheads="1"/>
            </p:cNvSpPr>
            <p:nvPr/>
          </p:nvSpPr>
          <p:spPr bwMode="auto">
            <a:xfrm>
              <a:off x="4903" y="1161"/>
              <a:ext cx="774" cy="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fontAlgn="base">
                <a:lnSpc>
                  <a:spcPct val="100000"/>
                </a:lnSpc>
                <a:spcBef>
                  <a:spcPct val="50000"/>
                </a:spcBef>
                <a:spcAft>
                  <a:spcPct val="0"/>
                </a:spcAft>
                <a:buFontTx/>
                <a:buNone/>
              </a:pPr>
              <a:r>
                <a:rPr lang="en-US" altLang="en-US" sz="1400" b="1" dirty="0">
                  <a:solidFill>
                    <a:prstClr val="black"/>
                  </a:solidFill>
                  <a:latin typeface="Times New Roman" pitchFamily="18" charset="0"/>
                </a:rPr>
                <a:t>Key     </a:t>
              </a:r>
            </a:p>
            <a:p>
              <a:pPr algn="ctr" fontAlgn="base">
                <a:lnSpc>
                  <a:spcPct val="100000"/>
                </a:lnSpc>
                <a:spcBef>
                  <a:spcPct val="50000"/>
                </a:spcBef>
                <a:spcAft>
                  <a:spcPct val="0"/>
                </a:spcAft>
                <a:buFontTx/>
                <a:buNone/>
              </a:pPr>
              <a:r>
                <a:rPr lang="en-US" altLang="en-US" sz="900" b="1" dirty="0">
                  <a:solidFill>
                    <a:prstClr val="black"/>
                  </a:solidFill>
                  <a:latin typeface="Times New Roman" pitchFamily="18" charset="0"/>
                </a:rPr>
                <a:t>Operational</a:t>
              </a:r>
            </a:p>
            <a:p>
              <a:pPr algn="ctr" fontAlgn="base">
                <a:lnSpc>
                  <a:spcPct val="100000"/>
                </a:lnSpc>
                <a:spcBef>
                  <a:spcPct val="50000"/>
                </a:spcBef>
                <a:spcAft>
                  <a:spcPct val="0"/>
                </a:spcAft>
                <a:buFontTx/>
                <a:buNone/>
              </a:pPr>
              <a:endParaRPr lang="en-US" altLang="en-US" sz="900" b="1" dirty="0">
                <a:solidFill>
                  <a:prstClr val="black"/>
                </a:solidFill>
                <a:latin typeface="Times New Roman" pitchFamily="18" charset="0"/>
              </a:endParaRPr>
            </a:p>
            <a:p>
              <a:pPr algn="ctr" fontAlgn="base">
                <a:lnSpc>
                  <a:spcPct val="100000"/>
                </a:lnSpc>
                <a:spcBef>
                  <a:spcPct val="50000"/>
                </a:spcBef>
                <a:spcAft>
                  <a:spcPct val="0"/>
                </a:spcAft>
                <a:buFontTx/>
                <a:buNone/>
              </a:pPr>
              <a:endParaRPr lang="en-US" altLang="en-US" sz="900" b="1" dirty="0">
                <a:solidFill>
                  <a:prstClr val="black"/>
                </a:solidFill>
                <a:latin typeface="Times New Roman" pitchFamily="18" charset="0"/>
              </a:endParaRPr>
            </a:p>
            <a:p>
              <a:pPr algn="ctr" fontAlgn="base">
                <a:lnSpc>
                  <a:spcPct val="100000"/>
                </a:lnSpc>
                <a:spcBef>
                  <a:spcPct val="50000"/>
                </a:spcBef>
                <a:spcAft>
                  <a:spcPct val="0"/>
                </a:spcAft>
                <a:buFontTx/>
                <a:buNone/>
              </a:pPr>
              <a:r>
                <a:rPr lang="en-US" altLang="en-US" sz="900" b="1" dirty="0">
                  <a:solidFill>
                    <a:prstClr val="black"/>
                  </a:solidFill>
                  <a:latin typeface="Times New Roman" pitchFamily="18" charset="0"/>
                </a:rPr>
                <a:t>Operational with limitations</a:t>
              </a:r>
            </a:p>
            <a:p>
              <a:pPr algn="ctr" fontAlgn="base">
                <a:lnSpc>
                  <a:spcPct val="100000"/>
                </a:lnSpc>
                <a:spcBef>
                  <a:spcPct val="50000"/>
                </a:spcBef>
                <a:spcAft>
                  <a:spcPct val="0"/>
                </a:spcAft>
                <a:buFontTx/>
                <a:buNone/>
              </a:pPr>
              <a:endParaRPr lang="en-US" altLang="en-US" sz="900" b="1" dirty="0">
                <a:solidFill>
                  <a:prstClr val="black"/>
                </a:solidFill>
                <a:latin typeface="Times New Roman" pitchFamily="18" charset="0"/>
              </a:endParaRPr>
            </a:p>
            <a:p>
              <a:pPr algn="ctr" fontAlgn="base">
                <a:lnSpc>
                  <a:spcPct val="100000"/>
                </a:lnSpc>
                <a:spcBef>
                  <a:spcPct val="50000"/>
                </a:spcBef>
                <a:spcAft>
                  <a:spcPct val="0"/>
                </a:spcAft>
                <a:buFontTx/>
                <a:buNone/>
              </a:pPr>
              <a:endParaRPr lang="en-US" altLang="en-US" sz="900" b="1" dirty="0">
                <a:solidFill>
                  <a:prstClr val="black"/>
                </a:solidFill>
                <a:latin typeface="Times New Roman" pitchFamily="18" charset="0"/>
              </a:endParaRPr>
            </a:p>
            <a:p>
              <a:pPr algn="ctr" fontAlgn="base">
                <a:lnSpc>
                  <a:spcPct val="100000"/>
                </a:lnSpc>
                <a:spcBef>
                  <a:spcPct val="50000"/>
                </a:spcBef>
                <a:spcAft>
                  <a:spcPct val="0"/>
                </a:spcAft>
                <a:buFontTx/>
                <a:buNone/>
              </a:pPr>
              <a:r>
                <a:rPr lang="en-US" altLang="en-US" sz="900" b="1" dirty="0">
                  <a:solidFill>
                    <a:prstClr val="black"/>
                  </a:solidFill>
                  <a:latin typeface="Times New Roman" pitchFamily="18" charset="0"/>
                </a:rPr>
                <a:t>Non-operational</a:t>
              </a:r>
            </a:p>
            <a:p>
              <a:pPr algn="ctr" fontAlgn="base">
                <a:lnSpc>
                  <a:spcPct val="100000"/>
                </a:lnSpc>
                <a:spcBef>
                  <a:spcPct val="50000"/>
                </a:spcBef>
                <a:spcAft>
                  <a:spcPct val="0"/>
                </a:spcAft>
                <a:buFontTx/>
                <a:buNone/>
              </a:pPr>
              <a:endParaRPr lang="en-US" altLang="en-US" sz="900" b="1" dirty="0">
                <a:solidFill>
                  <a:prstClr val="black"/>
                </a:solidFill>
                <a:latin typeface="Times New Roman" pitchFamily="18" charset="0"/>
              </a:endParaRPr>
            </a:p>
            <a:p>
              <a:pPr algn="ctr" fontAlgn="base">
                <a:lnSpc>
                  <a:spcPct val="100000"/>
                </a:lnSpc>
                <a:spcBef>
                  <a:spcPct val="50000"/>
                </a:spcBef>
                <a:spcAft>
                  <a:spcPct val="0"/>
                </a:spcAft>
                <a:buFontTx/>
                <a:buNone/>
              </a:pPr>
              <a:endParaRPr lang="en-US" altLang="en-US" sz="900" b="1" dirty="0">
                <a:solidFill>
                  <a:prstClr val="black"/>
                </a:solidFill>
                <a:latin typeface="Times New Roman" pitchFamily="18" charset="0"/>
              </a:endParaRPr>
            </a:p>
            <a:p>
              <a:pPr algn="ctr" fontAlgn="base">
                <a:lnSpc>
                  <a:spcPct val="100000"/>
                </a:lnSpc>
                <a:spcBef>
                  <a:spcPct val="50000"/>
                </a:spcBef>
                <a:spcAft>
                  <a:spcPct val="0"/>
                </a:spcAft>
                <a:buFontTx/>
                <a:buNone/>
              </a:pPr>
              <a:endParaRPr lang="en-US" altLang="en-US" sz="1200" b="1" dirty="0">
                <a:solidFill>
                  <a:prstClr val="black"/>
                </a:solidFill>
                <a:latin typeface="Times New Roman" pitchFamily="18" charset="0"/>
              </a:endParaRPr>
            </a:p>
          </p:txBody>
        </p:sp>
        <p:sp>
          <p:nvSpPr>
            <p:cNvPr id="14" name="Rectangle 190"/>
            <p:cNvSpPr>
              <a:spLocks noChangeArrowheads="1"/>
            </p:cNvSpPr>
            <p:nvPr/>
          </p:nvSpPr>
          <p:spPr bwMode="auto">
            <a:xfrm>
              <a:off x="4927" y="1505"/>
              <a:ext cx="712" cy="160"/>
            </a:xfrm>
            <a:prstGeom prst="rect">
              <a:avLst/>
            </a:prstGeom>
            <a:solidFill>
              <a:srgbClr val="00FF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nchorCtr="1"/>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fontAlgn="base">
                <a:lnSpc>
                  <a:spcPct val="100000"/>
                </a:lnSpc>
                <a:spcBef>
                  <a:spcPct val="0"/>
                </a:spcBef>
                <a:spcAft>
                  <a:spcPct val="0"/>
                </a:spcAft>
                <a:buFontTx/>
                <a:buNone/>
              </a:pPr>
              <a:r>
                <a:rPr lang="en-US" altLang="en-US" sz="1400" b="1">
                  <a:solidFill>
                    <a:prstClr val="black"/>
                  </a:solidFill>
                </a:rPr>
                <a:t>G</a:t>
              </a:r>
            </a:p>
          </p:txBody>
        </p:sp>
        <p:sp>
          <p:nvSpPr>
            <p:cNvPr id="15" name="Rectangle 191"/>
            <p:cNvSpPr>
              <a:spLocks noChangeArrowheads="1"/>
            </p:cNvSpPr>
            <p:nvPr/>
          </p:nvSpPr>
          <p:spPr bwMode="auto">
            <a:xfrm>
              <a:off x="4934" y="2359"/>
              <a:ext cx="712" cy="160"/>
            </a:xfrm>
            <a:prstGeom prst="rect">
              <a:avLst/>
            </a:prstGeom>
            <a:solidFill>
              <a:srgbClr val="FF00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nchorCtr="1"/>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fontAlgn="base">
                <a:lnSpc>
                  <a:spcPct val="100000"/>
                </a:lnSpc>
                <a:spcBef>
                  <a:spcPct val="0"/>
                </a:spcBef>
                <a:spcAft>
                  <a:spcPct val="0"/>
                </a:spcAft>
                <a:buFontTx/>
                <a:buNone/>
              </a:pPr>
              <a:r>
                <a:rPr lang="en-US" altLang="en-US" sz="1400" b="1">
                  <a:solidFill>
                    <a:prstClr val="white"/>
                  </a:solidFill>
                </a:rPr>
                <a:t>R</a:t>
              </a:r>
            </a:p>
          </p:txBody>
        </p:sp>
        <p:sp>
          <p:nvSpPr>
            <p:cNvPr id="16" name="Rectangle 200"/>
            <p:cNvSpPr>
              <a:spLocks noChangeArrowheads="1"/>
            </p:cNvSpPr>
            <p:nvPr/>
          </p:nvSpPr>
          <p:spPr bwMode="auto">
            <a:xfrm>
              <a:off x="4926" y="1970"/>
              <a:ext cx="712" cy="160"/>
            </a:xfrm>
            <a:prstGeom prst="rect">
              <a:avLst/>
            </a:prstGeom>
            <a:solidFill>
              <a:srgbClr val="FFFF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nchorCtr="1"/>
            <a:lstStyle>
              <a:lvl1pPr>
                <a:lnSpc>
                  <a:spcPct val="90000"/>
                </a:lnSpc>
                <a:spcBef>
                  <a:spcPct val="15000"/>
                </a:spcBef>
                <a:buFont typeface="Symbol" pitchFamily="18" charset="2"/>
                <a:buChar char="·"/>
                <a:defRPr sz="2400">
                  <a:solidFill>
                    <a:schemeClr val="tx1"/>
                  </a:solidFill>
                  <a:latin typeface="Arial" charset="0"/>
                </a:defRPr>
              </a:lvl1pPr>
              <a:lvl2pPr marL="742950" indent="-285750">
                <a:lnSpc>
                  <a:spcPct val="90000"/>
                </a:lnSpc>
                <a:spcBef>
                  <a:spcPct val="15000"/>
                </a:spcBef>
                <a:buFont typeface="Arial" charset="0"/>
                <a:buChar char="–"/>
                <a:defRPr sz="2200">
                  <a:solidFill>
                    <a:schemeClr val="tx1"/>
                  </a:solidFill>
                  <a:latin typeface="Arial" charset="0"/>
                </a:defRPr>
              </a:lvl2pPr>
              <a:lvl3pPr marL="1143000" indent="-228600">
                <a:lnSpc>
                  <a:spcPct val="90000"/>
                </a:lnSpc>
                <a:spcBef>
                  <a:spcPct val="15000"/>
                </a:spcBef>
                <a:buFont typeface="Arial" charset="0"/>
                <a:buChar char="•"/>
                <a:defRPr sz="2000">
                  <a:solidFill>
                    <a:schemeClr val="tx1"/>
                  </a:solidFill>
                  <a:latin typeface="Arial" charset="0"/>
                </a:defRPr>
              </a:lvl3pPr>
              <a:lvl4pPr marL="1600200" indent="-228600">
                <a:lnSpc>
                  <a:spcPct val="90000"/>
                </a:lnSpc>
                <a:spcBef>
                  <a:spcPct val="15000"/>
                </a:spcBef>
                <a:buFont typeface="WP TypographicSymbols" pitchFamily="2" charset="0"/>
                <a:buChar char="B"/>
                <a:defRPr sz="2000">
                  <a:solidFill>
                    <a:schemeClr val="tx1"/>
                  </a:solidFill>
                  <a:latin typeface="Arial" charset="0"/>
                </a:defRPr>
              </a:lvl4pPr>
              <a:lvl5pPr marL="2057400" indent="-228600">
                <a:lnSpc>
                  <a:spcPct val="90000"/>
                </a:lnSpc>
                <a:spcBef>
                  <a:spcPct val="15000"/>
                </a:spcBef>
                <a:buFont typeface="Arial" charset="0"/>
                <a:buChar char="•"/>
                <a:defRPr>
                  <a:solidFill>
                    <a:schemeClr val="tx1"/>
                  </a:solidFill>
                  <a:latin typeface="Arial" charset="0"/>
                </a:defRPr>
              </a:lvl5pPr>
              <a:lvl6pPr marL="2514600" indent="-228600" eaLnBrk="0" fontAlgn="base" hangingPunct="0">
                <a:lnSpc>
                  <a:spcPct val="90000"/>
                </a:lnSpc>
                <a:spcBef>
                  <a:spcPct val="15000"/>
                </a:spcBef>
                <a:spcAft>
                  <a:spcPct val="0"/>
                </a:spcAft>
                <a:buFont typeface="Arial" charset="0"/>
                <a:buChar char="•"/>
                <a:defRPr>
                  <a:solidFill>
                    <a:schemeClr val="tx1"/>
                  </a:solidFill>
                  <a:latin typeface="Arial" charset="0"/>
                </a:defRPr>
              </a:lvl6pPr>
              <a:lvl7pPr marL="2971800" indent="-228600" eaLnBrk="0" fontAlgn="base" hangingPunct="0">
                <a:lnSpc>
                  <a:spcPct val="90000"/>
                </a:lnSpc>
                <a:spcBef>
                  <a:spcPct val="15000"/>
                </a:spcBef>
                <a:spcAft>
                  <a:spcPct val="0"/>
                </a:spcAft>
                <a:buFont typeface="Arial" charset="0"/>
                <a:buChar char="•"/>
                <a:defRPr>
                  <a:solidFill>
                    <a:schemeClr val="tx1"/>
                  </a:solidFill>
                  <a:latin typeface="Arial" charset="0"/>
                </a:defRPr>
              </a:lvl7pPr>
              <a:lvl8pPr marL="3429000" indent="-228600" eaLnBrk="0" fontAlgn="base" hangingPunct="0">
                <a:lnSpc>
                  <a:spcPct val="90000"/>
                </a:lnSpc>
                <a:spcBef>
                  <a:spcPct val="15000"/>
                </a:spcBef>
                <a:spcAft>
                  <a:spcPct val="0"/>
                </a:spcAft>
                <a:buFont typeface="Arial" charset="0"/>
                <a:buChar char="•"/>
                <a:defRPr>
                  <a:solidFill>
                    <a:schemeClr val="tx1"/>
                  </a:solidFill>
                  <a:latin typeface="Arial" charset="0"/>
                </a:defRPr>
              </a:lvl8pPr>
              <a:lvl9pPr marL="3886200" indent="-228600" eaLnBrk="0" fontAlgn="base" hangingPunct="0">
                <a:lnSpc>
                  <a:spcPct val="90000"/>
                </a:lnSpc>
                <a:spcBef>
                  <a:spcPct val="15000"/>
                </a:spcBef>
                <a:spcAft>
                  <a:spcPct val="0"/>
                </a:spcAft>
                <a:buFont typeface="Arial" charset="0"/>
                <a:buChar char="•"/>
                <a:defRPr>
                  <a:solidFill>
                    <a:schemeClr val="tx1"/>
                  </a:solidFill>
                  <a:latin typeface="Arial" charset="0"/>
                </a:defRPr>
              </a:lvl9pPr>
            </a:lstStyle>
            <a:p>
              <a:pPr algn="ctr" fontAlgn="base">
                <a:lnSpc>
                  <a:spcPct val="100000"/>
                </a:lnSpc>
                <a:spcBef>
                  <a:spcPct val="0"/>
                </a:spcBef>
                <a:spcAft>
                  <a:spcPct val="0"/>
                </a:spcAft>
                <a:buFontTx/>
                <a:buNone/>
              </a:pPr>
              <a:r>
                <a:rPr lang="en-US" altLang="en-US" sz="1400" b="1">
                  <a:solidFill>
                    <a:prstClr val="black"/>
                  </a:solidFill>
                </a:rPr>
                <a:t>Y</a:t>
              </a:r>
            </a:p>
          </p:txBody>
        </p:sp>
      </p:grpSp>
    </p:spTree>
    <p:extLst>
      <p:ext uri="{BB962C8B-B14F-4D97-AF65-F5344CB8AC3E}">
        <p14:creationId xmlns:p14="http://schemas.microsoft.com/office/powerpoint/2010/main" val="40057498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0832"/>
            <a:ext cx="9144000"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Current 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Product Status GOES-NOP</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graphicFrame>
        <p:nvGraphicFramePr>
          <p:cNvPr id="11" name="Group 1416"/>
          <p:cNvGraphicFramePr>
            <a:graphicFrameLocks noGrp="1"/>
          </p:cNvGraphicFramePr>
          <p:nvPr>
            <p:ph idx="4294967295"/>
            <p:extLst>
              <p:ext uri="{D42A27DB-BD31-4B8C-83A1-F6EECF244321}">
                <p14:modId xmlns:p14="http://schemas.microsoft.com/office/powerpoint/2010/main" val="3349222768"/>
              </p:ext>
            </p:extLst>
          </p:nvPr>
        </p:nvGraphicFramePr>
        <p:xfrm>
          <a:off x="4434846" y="3922775"/>
          <a:ext cx="4453780" cy="978739"/>
        </p:xfrm>
        <a:graphic>
          <a:graphicData uri="http://schemas.openxmlformats.org/drawingml/2006/table">
            <a:tbl>
              <a:tblPr/>
              <a:tblGrid>
                <a:gridCol w="2051083"/>
                <a:gridCol w="293012"/>
                <a:gridCol w="1732769"/>
                <a:gridCol w="376916"/>
              </a:tblGrid>
              <a:tr h="269997">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a:t>
                      </a:r>
                      <a:r>
                        <a:rPr kumimoji="0" lang="en-US" sz="100" b="1" i="0" u="none" strike="noStrike" cap="none" normalizeH="0" baseline="0" dirty="0" smtClean="0">
                          <a:ln>
                            <a:noFill/>
                          </a:ln>
                          <a:solidFill>
                            <a:schemeClr val="tx1"/>
                          </a:solidFill>
                          <a:effectLst/>
                          <a:latin typeface="Arial" charset="0"/>
                        </a:rPr>
                        <a:t>GG</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G</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Future S-NPP products</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40000"/>
                        <a:lumOff val="60000"/>
                      </a:schemeClr>
                    </a:solidFill>
                  </a:tcPr>
                </a:tc>
              </a:tr>
              <a:tr h="417268">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with Issues During Reporting Period</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Y</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Operational with Degradation</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O</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pattFill prst="wdDnDiag">
                      <a:fgClr>
                        <a:srgbClr val="FF6600"/>
                      </a:fgClr>
                      <a:bgClr>
                        <a:schemeClr val="bg1"/>
                      </a:bgClr>
                    </a:pattFill>
                  </a:tcPr>
                </a:tc>
              </a:tr>
              <a:tr h="291474">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Non-Operational</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bg1"/>
                          </a:solidFill>
                          <a:effectLst/>
                          <a:latin typeface="Arial" charset="0"/>
                        </a:rPr>
                        <a:t>R</a:t>
                      </a:r>
                      <a:r>
                        <a:rPr kumimoji="0" lang="en-US" sz="100" b="1" i="0" u="none" strike="noStrike" cap="none" normalizeH="0" baseline="0" dirty="0" smtClean="0">
                          <a:ln>
                            <a:noFill/>
                          </a:ln>
                          <a:solidFill>
                            <a:schemeClr val="bg1"/>
                          </a:solidFill>
                          <a:effectLst/>
                          <a:latin typeface="Arial" charset="0"/>
                        </a:rPr>
                        <a:t>R</a:t>
                      </a: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Not Applicable</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 b="1" i="0" u="none" strike="noStrike" cap="none" normalizeH="0" baseline="0" dirty="0" smtClean="0">
                        <a:ln>
                          <a:noFill/>
                        </a:ln>
                        <a:solidFill>
                          <a:schemeClr val="bg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charset="0"/>
                        </a:rPr>
                        <a:t>N/A</a:t>
                      </a:r>
                    </a:p>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00" b="1" i="0" u="none" strike="noStrike" cap="none" normalizeH="0" baseline="0" dirty="0" smtClean="0">
                        <a:ln>
                          <a:noFill/>
                        </a:ln>
                        <a:solidFill>
                          <a:schemeClr val="bg1"/>
                        </a:solidFill>
                        <a:effectLst/>
                        <a:latin typeface="Arial" charset="0"/>
                      </a:endParaRP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graphicFrame>
        <p:nvGraphicFramePr>
          <p:cNvPr id="12" name="Group 226"/>
          <p:cNvGraphicFramePr>
            <a:graphicFrameLocks noGrp="1"/>
          </p:cNvGraphicFramePr>
          <p:nvPr>
            <p:extLst>
              <p:ext uri="{D42A27DB-BD31-4B8C-83A1-F6EECF244321}">
                <p14:modId xmlns:p14="http://schemas.microsoft.com/office/powerpoint/2010/main" val="2101888092"/>
              </p:ext>
            </p:extLst>
          </p:nvPr>
        </p:nvGraphicFramePr>
        <p:xfrm>
          <a:off x="512805" y="1611901"/>
          <a:ext cx="3518387" cy="4946921"/>
        </p:xfrm>
        <a:graphic>
          <a:graphicData uri="http://schemas.openxmlformats.org/drawingml/2006/table">
            <a:tbl>
              <a:tblPr/>
              <a:tblGrid>
                <a:gridCol w="1453037"/>
                <a:gridCol w="960792"/>
                <a:gridCol w="1104558"/>
              </a:tblGrid>
              <a:tr h="248116">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endParaRPr kumimoji="0" lang="en-US" sz="1200" b="1" i="0" u="none" strike="noStrike" cap="none" normalizeH="0" baseline="0" dirty="0" smtClean="0">
                        <a:ln>
                          <a:noFill/>
                        </a:ln>
                        <a:solidFill>
                          <a:schemeClr val="tx1"/>
                        </a:solidFill>
                        <a:effectLst/>
                        <a:latin typeface="Times New Roman" pitchFamily="18"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GOES-13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200" b="1" i="0" u="none" strike="noStrike" cap="none" normalizeH="0" baseline="0" dirty="0" smtClean="0">
                          <a:ln>
                            <a:noFill/>
                          </a:ln>
                          <a:solidFill>
                            <a:schemeClr val="tx1"/>
                          </a:solidFill>
                          <a:effectLst/>
                          <a:latin typeface="Times New Roman" pitchFamily="18" charset="0"/>
                        </a:rPr>
                        <a:t>GOES-15</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Launch Date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May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March 2010</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Operational Date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April 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December 2011</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Mission Data Category</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GOES-East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GOES-West</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1532">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Product Areas</a:t>
                      </a:r>
                    </a:p>
                  </a:txBody>
                  <a:tcPr anchor="b" horzOverflow="overflow">
                    <a:lnL w="381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endParaRPr kumimoji="0" lang="en-US" sz="800" b="1" i="0" u="none" strike="noStrike" cap="none" normalizeH="0" baseline="0" dirty="0" smtClean="0">
                        <a:ln>
                          <a:noFill/>
                        </a:ln>
                        <a:solidFill>
                          <a:schemeClr val="tx1"/>
                        </a:solidFill>
                        <a:effectLst/>
                        <a:latin typeface="Times New Roman" pitchFamily="18" charset="0"/>
                      </a:endParaRPr>
                    </a:p>
                  </a:txBody>
                  <a:tcPr anchor="ctr" horzOverflow="overflow">
                    <a:lnL>
                      <a:noFill/>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21532">
                <a:tc>
                  <a:txBody>
                    <a:bodyPr/>
                    <a:lstStyle/>
                    <a:p>
                      <a:pPr marL="182563" marR="0" lvl="0" indent="-9525"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Imagery</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Radiances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RadBud/Emissivity</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27868">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Soundings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Winds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Sea Surface Temp</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Precipitation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defRPr/>
                      </a:pPr>
                      <a:r>
                        <a:rPr kumimoji="0" lang="en-US" sz="1000" b="1" i="0" u="none" strike="noStrike" cap="none" normalizeH="0" baseline="0" dirty="0" smtClean="0">
                          <a:ln>
                            <a:noFill/>
                          </a:ln>
                          <a:solidFill>
                            <a:schemeClr val="tx1"/>
                          </a:solidFill>
                          <a:effectLst/>
                          <a:latin typeface="Times New Roman" pitchFamily="18" charset="0"/>
                        </a:rPr>
                        <a:t>Volcanic Ash</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Tropical Products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27868">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Ozone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35445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Fire and Smoke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5445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Snow and Ice</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354451">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Vegetation</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N/A</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85000"/>
                      </a:schemeClr>
                    </a:solidFill>
                  </a:tcPr>
                </a:tc>
              </a:tr>
              <a:tr h="221532">
                <a:tc>
                  <a:txBody>
                    <a:bodyPr/>
                    <a:lstStyle/>
                    <a:p>
                      <a:pPr marL="18288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Broadcast Services</a:t>
                      </a:r>
                    </a:p>
                  </a:txBody>
                  <a:tcPr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33"/>
                    </a:solid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1000" b="1" i="0" u="none" strike="noStrike" cap="none" normalizeH="0" baseline="0" dirty="0" smtClean="0">
                          <a:ln>
                            <a:noFill/>
                          </a:ln>
                          <a:solidFill>
                            <a:schemeClr val="tx1"/>
                          </a:solidFill>
                          <a:effectLst/>
                          <a:latin typeface="Times New Roman" pitchFamily="18" charset="0"/>
                        </a:rPr>
                        <a:t>G</a:t>
                      </a:r>
                    </a:p>
                  </a:txBody>
                  <a:tcPr anchor="ctr"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66FF33"/>
                    </a:solidFill>
                  </a:tcPr>
                </a:tc>
              </a:tr>
            </a:tbl>
          </a:graphicData>
        </a:graphic>
      </p:graphicFrame>
    </p:spTree>
    <p:extLst>
      <p:ext uri="{BB962C8B-B14F-4D97-AF65-F5344CB8AC3E}">
        <p14:creationId xmlns:p14="http://schemas.microsoft.com/office/powerpoint/2010/main" val="2148016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30832"/>
            <a:ext cx="9146901" cy="1143000"/>
          </a:xfrm>
        </p:spPr>
        <p:txBody>
          <a:bodyPr>
            <a:noAutofit/>
          </a:bodyPr>
          <a:lstStyle/>
          <a:p>
            <a:r>
              <a:rPr lang="en-US" sz="3600" b="1" dirty="0" smtClean="0">
                <a:solidFill>
                  <a:schemeClr val="tx2"/>
                </a:solidFill>
                <a:effectLst>
                  <a:outerShdw blurRad="38100" dist="38100" dir="2700000" algn="tl">
                    <a:srgbClr val="000000">
                      <a:alpha val="43137"/>
                    </a:srgbClr>
                  </a:outerShdw>
                </a:effectLst>
              </a:rPr>
              <a:t>Geostationary Observations: </a:t>
            </a:r>
            <a:br>
              <a:rPr lang="en-US" sz="3600" b="1" dirty="0" smtClean="0">
                <a:solidFill>
                  <a:schemeClr val="tx2"/>
                </a:solidFill>
                <a:effectLst>
                  <a:outerShdw blurRad="38100" dist="38100" dir="2700000" algn="tl">
                    <a:srgbClr val="000000">
                      <a:alpha val="43137"/>
                    </a:srgbClr>
                  </a:outerShdw>
                </a:effectLst>
              </a:rPr>
            </a:br>
            <a:r>
              <a:rPr lang="en-US" sz="3600" b="1" dirty="0" smtClean="0">
                <a:solidFill>
                  <a:schemeClr val="tx2"/>
                </a:solidFill>
                <a:effectLst>
                  <a:outerShdw blurRad="38100" dist="38100" dir="2700000" algn="tl">
                    <a:srgbClr val="000000">
                      <a:alpha val="43137"/>
                    </a:srgbClr>
                  </a:outerShdw>
                </a:effectLst>
              </a:rPr>
              <a:t>Flyout Schedule </a:t>
            </a:r>
            <a:endParaRPr lang="en-US" sz="3600" b="1" dirty="0">
              <a:solidFill>
                <a:schemeClr val="tx2"/>
              </a:solidFill>
              <a:effectLst>
                <a:outerShdw blurRad="38100" dist="38100" dir="2700000" algn="tl">
                  <a:srgbClr val="000000">
                    <a:alpha val="43137"/>
                  </a:srgbClr>
                </a:outerShdw>
              </a:effectLst>
            </a:endParaRPr>
          </a:p>
        </p:txBody>
      </p:sp>
      <p:pic>
        <p:nvPicPr>
          <p:cNvPr id="6" name="Picture 6" descr="http://coast.noaa.gov/czm/landconservation/media/noaa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9650" y="6063016"/>
            <a:ext cx="747054" cy="741763"/>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4399" t="6225" r="4399" b="7747"/>
          <a:stretch/>
        </p:blipFill>
        <p:spPr>
          <a:xfrm>
            <a:off x="1392488" y="1804738"/>
            <a:ext cx="6355850" cy="4684294"/>
          </a:xfrm>
          <a:prstGeom prst="rect">
            <a:avLst/>
          </a:prstGeom>
        </p:spPr>
      </p:pic>
    </p:spTree>
    <p:extLst>
      <p:ext uri="{BB962C8B-B14F-4D97-AF65-F5344CB8AC3E}">
        <p14:creationId xmlns:p14="http://schemas.microsoft.com/office/powerpoint/2010/main" val="135821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yle1-presentation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4493</Words>
  <Application>Microsoft Office PowerPoint</Application>
  <PresentationFormat>On-screen Show (4:3)</PresentationFormat>
  <Paragraphs>1291</Paragraphs>
  <Slides>43</Slides>
  <Notes>41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43</vt:i4>
      </vt:variant>
    </vt:vector>
  </HeadingPairs>
  <TitlesOfParts>
    <vt:vector size="46" baseType="lpstr">
      <vt:lpstr>1_Office Theme</vt:lpstr>
      <vt:lpstr>style1-presentationtemp</vt:lpstr>
      <vt:lpstr>Worksheet</vt:lpstr>
      <vt:lpstr>APSDEU-14/NAEDEX-26:  NESDIS Status Update</vt:lpstr>
      <vt:lpstr>NESDIS Principal Activities</vt:lpstr>
      <vt:lpstr>Current Geostationary Observations:  GOES-NOP</vt:lpstr>
      <vt:lpstr>Current Geostationary Observations:  GOES-13 (East)</vt:lpstr>
      <vt:lpstr>Current Geostationary Observations:  GOES-14 (Standby)</vt:lpstr>
      <vt:lpstr>Current Geostationary Observations:  GOES-15 (West)</vt:lpstr>
      <vt:lpstr>Current Geostationary Observations:  Instrument Status GOES-NOP</vt:lpstr>
      <vt:lpstr>Current Geostationary Observations:  Product Status GOES-NOP</vt:lpstr>
      <vt:lpstr>Geostationary Observations:  Flyout Schedule </vt:lpstr>
      <vt:lpstr>Current Polar-Orbiting Observations:  POES and Suomi NPP</vt:lpstr>
      <vt:lpstr>Current Polar-Orbiting Observations: Instrument Status </vt:lpstr>
      <vt:lpstr>Definition of Status Colors</vt:lpstr>
      <vt:lpstr>Current Polar-Orbiting Observations:  Product Status of Operational Satellites</vt:lpstr>
      <vt:lpstr>Current Polar-Orbiting Observations:  Product Status of Backup Satellites</vt:lpstr>
      <vt:lpstr>Current Polar-Orbiting Observations:  Status of Suomi NPP</vt:lpstr>
      <vt:lpstr>Current Polar-Orbiting Observations:  Suomi NPP NDE Operational Products</vt:lpstr>
      <vt:lpstr>Current Polar-Orbiting Observations:  Suomi NPP Users</vt:lpstr>
      <vt:lpstr>Polar-Orbiting Observations:  Flyout Schedule</vt:lpstr>
      <vt:lpstr>Current Space Weather Observations:  DSCOVR</vt:lpstr>
      <vt:lpstr>Current Ocean Altimetry Observations:  Jason-2</vt:lpstr>
      <vt:lpstr>Future Ocean Altimetry Observations:  Jason-3</vt:lpstr>
      <vt:lpstr>Future GNSS Radio Occultation:  COSMIC-2</vt:lpstr>
      <vt:lpstr>Future Geostationary Observations:  GOES-R </vt:lpstr>
      <vt:lpstr>Future Geostationary Observations:  GOES-R </vt:lpstr>
      <vt:lpstr>Future Geostationary Observations:  GOES-R Advanced Baseline Imager </vt:lpstr>
      <vt:lpstr>Future Geostationary Observations:  GOES-R Planned Products</vt:lpstr>
      <vt:lpstr>Future Geostationary Observations:  GOES-R Data Distribution</vt:lpstr>
      <vt:lpstr>Future Geostationary Observations:  Himawari Project</vt:lpstr>
      <vt:lpstr>Future Polar-Orbiting Observations:  JPSS</vt:lpstr>
      <vt:lpstr>Future Polar-Orbiting Observations:  </vt:lpstr>
      <vt:lpstr>Future Polar-Orbiting Observations:  JPSS System Architecture</vt:lpstr>
      <vt:lpstr>NOAA-EUMETSAT Joint Polar System Agreement</vt:lpstr>
      <vt:lpstr>PowerPoint Presentation</vt:lpstr>
      <vt:lpstr>PowerPoint Presentation</vt:lpstr>
      <vt:lpstr>PowerPoint Presentation</vt:lpstr>
      <vt:lpstr>PowerPoint Presentation</vt:lpstr>
      <vt:lpstr>PowerPoint Presentation</vt:lpstr>
      <vt:lpstr>PowerPoint Presentation</vt:lpstr>
      <vt:lpstr>Refocusing Our Organization</vt:lpstr>
      <vt:lpstr>DMSP Constellation Status</vt:lpstr>
      <vt:lpstr>Current Polar-Orbiting Observations:  Suomi NPP S/C Communication Links</vt:lpstr>
      <vt:lpstr>Current Polar-Orbiting Observations:  Instrument Status </vt:lpstr>
      <vt:lpstr>Environmental Information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APSDEU-14/NAEDEX-26:  NESDIS Status Update</dc:title>
  <dc:creator>John Paquette</dc:creator>
  <cp:lastModifiedBy>John Paquette</cp:lastModifiedBy>
  <cp:revision>37</cp:revision>
  <cp:lastPrinted>2015-09-30T13:05:07Z</cp:lastPrinted>
  <dcterms:created xsi:type="dcterms:W3CDTF">2015-09-28T20:09:43Z</dcterms:created>
  <dcterms:modified xsi:type="dcterms:W3CDTF">2015-10-07T11:33:20Z</dcterms:modified>
</cp:coreProperties>
</file>